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Lst>
  <p:sldSz cy="5143500" cx="9144000"/>
  <p:notesSz cx="6858000" cy="9144000"/>
  <p:embeddedFontLst>
    <p:embeddedFont>
      <p:font typeface="Proxima Nova"/>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69C78E-366F-4158-B105-C85F3A4779A2}">
  <a:tblStyle styleId="{7769C78E-366F-4158-B105-C85F3A4779A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CFB336A-A1E8-4013-9C26-15A847C63EC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ProximaNova-bold.fntdata"/><Relationship Id="rId32" Type="http://schemas.openxmlformats.org/officeDocument/2006/relationships/slide" Target="slides/slide26.xml"/><Relationship Id="rId76" Type="http://schemas.openxmlformats.org/officeDocument/2006/relationships/font" Target="fonts/ProximaNova-regular.fntdata"/><Relationship Id="rId35" Type="http://schemas.openxmlformats.org/officeDocument/2006/relationships/slide" Target="slides/slide29.xml"/><Relationship Id="rId79" Type="http://schemas.openxmlformats.org/officeDocument/2006/relationships/font" Target="fonts/ProximaNova-boldItalic.fntdata"/><Relationship Id="rId34" Type="http://schemas.openxmlformats.org/officeDocument/2006/relationships/slide" Target="slides/slide28.xml"/><Relationship Id="rId78" Type="http://schemas.openxmlformats.org/officeDocument/2006/relationships/font" Target="fonts/ProximaNova-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4c654c0a2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4c654c0a2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c654c0a2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c654c0a2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4c654c0a2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4c654c0a2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4c993efdc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4c993efdc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4c993efdc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4c993efdc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c993efdc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4c993efdc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45c38255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45c38255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4c993efdc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4c993efdc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45c38255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45c38255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4c993efdc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4c993efdc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845c38255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845c38255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4c654c0a28_3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4c654c0a28_3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Mention block diagram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4c654c0a28_3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4c654c0a28_3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4c654c0a28_3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4c654c0a28_3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4c654c0a28_3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4c654c0a28_3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4c654c0a28_3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4c654c0a28_3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4c654c0a28_3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4c654c0a28_3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654c0a28_3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654c0a28_3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654c0a28_3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654c0a28_3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4c654c0a28_32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4c654c0a28_3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c654c0a28_3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4c654c0a28_3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4c993efdc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4c993efdc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4c654c0a28_3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4c654c0a28_3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4c654c0a28_3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4c654c0a28_3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4c654c0a28_32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4c654c0a28_32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4c654c0a28_3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4c654c0a28_3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4c654c0a28_32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4c654c0a28_3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4c654c0a28_3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4c654c0a28_3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4c654c0a28_3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4c654c0a28_3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4c993efdc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4c993efdc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4c654c0a28_3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4c654c0a28_3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4c654c0a28_32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4c654c0a28_3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845c38255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845c38255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4c654c0a28_32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4c654c0a28_3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4c654c0a28_3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4c654c0a28_3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4c654c0a28_3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4c654c0a28_3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4c654c0a28_32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4c654c0a28_3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4c654c0a28_32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4c654c0a28_3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4c654c0a28_32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4c654c0a28_32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4c993efd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4c993efd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4c993efdcb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4c993efdc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89af92a6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89af92a6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Smart Air Hockey Table will consist of 128 sensor boards, 8 rows going length-wise along the table and 16 columns going width-wise across the table</a:t>
            </a:r>
            <a:endParaRPr/>
          </a:p>
          <a:p>
            <a:pPr indent="-298450" lvl="0" marL="457200" rtl="0" algn="l">
              <a:spcBef>
                <a:spcPts val="0"/>
              </a:spcBef>
              <a:spcAft>
                <a:spcPts val="0"/>
              </a:spcAft>
              <a:buSzPts val="1100"/>
              <a:buChar char="-"/>
            </a:pPr>
            <a:r>
              <a:rPr lang="en"/>
              <a:t>Each sensor board includes 4 hall effect sensors and 4 associated LEDs, thus the Smart Air Hockey Table will have 512 hall effect sensors and LEDs</a:t>
            </a:r>
            <a:endParaRPr/>
          </a:p>
          <a:p>
            <a:pPr indent="-298450" lvl="0" marL="457200" rtl="0" algn="l">
              <a:spcBef>
                <a:spcPts val="0"/>
              </a:spcBef>
              <a:spcAft>
                <a:spcPts val="0"/>
              </a:spcAft>
              <a:buSzPts val="1100"/>
              <a:buChar char="-"/>
            </a:pPr>
            <a:r>
              <a:rPr lang="en"/>
              <a:t>Each sensor board is connected to its adjacent neighbors in its row and column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9af92a64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89af92a64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(Point out how data “snakes” from top row of LEDs to bottom row of LEDs to limit necessary wiring)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845c38255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845c38255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89af92a64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89af92a64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Each hall effect sensor includes a decoupling capacitor </a:t>
            </a:r>
            <a:r>
              <a:rPr lang="en"/>
              <a:t>attached</a:t>
            </a:r>
            <a:r>
              <a:rPr lang="en"/>
              <a:t> to its V_CC input to reduce noise, as required by the sensor’s datasheet</a:t>
            </a:r>
            <a:endParaRPr/>
          </a:p>
          <a:p>
            <a:pPr indent="-298450" lvl="0" marL="457200" rtl="0" algn="l">
              <a:spcBef>
                <a:spcPts val="0"/>
              </a:spcBef>
              <a:spcAft>
                <a:spcPts val="0"/>
              </a:spcAft>
              <a:buSzPts val="1100"/>
              <a:buChar char="-"/>
            </a:pPr>
            <a:r>
              <a:rPr lang="en"/>
              <a:t>Given that the hall effect sensor is open-drain, each </a:t>
            </a:r>
            <a:r>
              <a:rPr lang="en"/>
              <a:t>sensor</a:t>
            </a:r>
            <a:r>
              <a:rPr lang="en"/>
              <a:t> includes a pull-up resistor connecting the output to +5 V. Therefore, logic low is output when a magnet is detected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89af92a64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89af92a64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Ignoring the </a:t>
            </a:r>
            <a:r>
              <a:rPr lang="en"/>
              <a:t>obvious</a:t>
            </a:r>
            <a:r>
              <a:rPr lang="en"/>
              <a:t> logistical issues, our microcontroller is unable to read all 512 hall effect sensors, thus some form of compression is required</a:t>
            </a:r>
            <a:endParaRPr/>
          </a:p>
          <a:p>
            <a:pPr indent="-298450" lvl="0" marL="457200" rtl="0" algn="l">
              <a:spcBef>
                <a:spcPts val="0"/>
              </a:spcBef>
              <a:spcAft>
                <a:spcPts val="0"/>
              </a:spcAft>
              <a:buSzPts val="1100"/>
              <a:buChar char="-"/>
            </a:pPr>
            <a:r>
              <a:rPr lang="en"/>
              <a:t>Each row and column of hall effect sensors’ outputs are combined together into a </a:t>
            </a:r>
            <a:r>
              <a:rPr lang="en"/>
              <a:t>single</a:t>
            </a:r>
            <a:r>
              <a:rPr lang="en"/>
              <a:t> digital output. The puck is marked as being present on the row or column if any of the sensors in that row or column detect the puck, effectively acting as a line break</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Note that each sensor board contains two rows and two columns of hall effect sensors.</a:t>
            </a:r>
            <a:endParaRPr/>
          </a:p>
          <a:p>
            <a:pPr indent="-298450" lvl="0" marL="457200" rtl="0" algn="l">
              <a:spcBef>
                <a:spcPts val="0"/>
              </a:spcBef>
              <a:spcAft>
                <a:spcPts val="0"/>
              </a:spcAft>
              <a:buSzPts val="1100"/>
              <a:buChar char="-"/>
            </a:pPr>
            <a:r>
              <a:rPr lang="en"/>
              <a:t>Since the puck’s presence is marked by logic low, each row and column of hall effect sensors’ outputs are ANDED together to get the compressed value. The puck is detected in that row or column if the resulting AND gate output is logic low.</a:t>
            </a:r>
            <a:endParaRPr/>
          </a:p>
          <a:p>
            <a:pPr indent="-298450" lvl="0" marL="457200" rtl="0" algn="l">
              <a:spcBef>
                <a:spcPts val="0"/>
              </a:spcBef>
              <a:spcAft>
                <a:spcPts val="0"/>
              </a:spcAft>
              <a:buSzPts val="1100"/>
              <a:buChar char="-"/>
            </a:pPr>
            <a:r>
              <a:rPr lang="en"/>
              <a:t>Hall effect sensor signals are compressed into a single output at each board. (Include more detailed description of how sensor data is passed along sensor boards)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(Point out solder jumpers are present for beginning of row and column)</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9af92a64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89af92a64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+5 V and ground are shared through rows. The dupont wires that will connect the sensor boards can carry up to 3 A of current, thus two +5 V and two ground inputs are present to ensure we do not come near this limit.</a:t>
            </a:r>
            <a:endParaRPr/>
          </a:p>
          <a:p>
            <a:pPr indent="-298450" lvl="0" marL="457200" rtl="0" algn="l">
              <a:spcBef>
                <a:spcPts val="0"/>
              </a:spcBef>
              <a:spcAft>
                <a:spcPts val="0"/>
              </a:spcAft>
              <a:buSzPts val="1100"/>
              <a:buChar char="-"/>
            </a:pPr>
            <a:r>
              <a:rPr lang="en"/>
              <a:t>(Tie data inputs and outputs to previous discussion of compression)</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4c993efdc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4c993efdc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89af92a64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89af92a64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Each hall effect sensor is spaced 50 mm apart</a:t>
            </a:r>
            <a:endParaRPr/>
          </a:p>
          <a:p>
            <a:pPr indent="-298450" lvl="0" marL="457200" rtl="0" algn="l">
              <a:spcBef>
                <a:spcPts val="0"/>
              </a:spcBef>
              <a:spcAft>
                <a:spcPts val="0"/>
              </a:spcAft>
              <a:buSzPts val="1100"/>
              <a:buChar char="-"/>
            </a:pPr>
            <a:r>
              <a:rPr lang="en"/>
              <a:t>Each hall effect sensors’ associated LED is placed as close as possible</a:t>
            </a:r>
            <a:endParaRPr/>
          </a:p>
          <a:p>
            <a:pPr indent="-298450" lvl="0" marL="457200" rtl="0" algn="l">
              <a:spcBef>
                <a:spcPts val="0"/>
              </a:spcBef>
              <a:spcAft>
                <a:spcPts val="0"/>
              </a:spcAft>
              <a:buSzPts val="1100"/>
              <a:buChar char="-"/>
            </a:pPr>
            <a:r>
              <a:rPr lang="en"/>
              <a:t>Central hole to allow airflow through PCB if needed</a:t>
            </a:r>
            <a:endParaRPr/>
          </a:p>
          <a:p>
            <a:pPr indent="-298450" lvl="0" marL="457200" rtl="0" algn="l">
              <a:spcBef>
                <a:spcPts val="0"/>
              </a:spcBef>
              <a:spcAft>
                <a:spcPts val="0"/>
              </a:spcAft>
              <a:buSzPts val="1100"/>
              <a:buChar char="-"/>
            </a:pPr>
            <a:r>
              <a:rPr lang="en"/>
              <a:t>Angled pin headers are placed on the </a:t>
            </a:r>
            <a:r>
              <a:rPr lang="en"/>
              <a:t>board</a:t>
            </a:r>
            <a:r>
              <a:rPr lang="en"/>
              <a:t> so wires can be securely attached if necessary and to prevent headers from getting accidentally bent or </a:t>
            </a:r>
            <a:r>
              <a:rPr lang="en"/>
              <a:t>otherwise</a:t>
            </a:r>
            <a:r>
              <a:rPr lang="en"/>
              <a:t> damaged</a:t>
            </a:r>
            <a:endParaRPr/>
          </a:p>
          <a:p>
            <a:pPr indent="-298450" lvl="0" marL="457200" rtl="0" algn="l">
              <a:spcBef>
                <a:spcPts val="0"/>
              </a:spcBef>
              <a:spcAft>
                <a:spcPts val="0"/>
              </a:spcAft>
              <a:buSzPts val="1100"/>
              <a:buChar char="-"/>
            </a:pPr>
            <a:r>
              <a:rPr lang="en"/>
              <a:t>Four mounting holes included, one in each corner, so the sensor board can be screwed into the table for stability and to ensure the hall effect sensors are precisely located</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4c993efdc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4c993efdc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4c993efdc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4c993efdc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845c38255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845c38255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LED Matrix: Driver firmware is fully functional. Tested with assembled sensor PCBs, integration testing will occur once Master PCB Revision B arrives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4c993efdcb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4c993efdcb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Score-Tracking Display: Driver firmware is fully functional. Tested with one display, already has support for two</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4c993efdcb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4c993efdcb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Goal Detection LDR: Tested design on a breadboard, will require further testing with on-board potentiometers once Master PCB Revision B arrives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4c993efdc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4c993efdc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4c993efdcb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4c993efdcb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Push Button Rotary Encoder: Tested with manufacturer recommended analog filtering, but it behaved unexpectedly. Tested with microcontroller peripherals directly and it works great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4c993efdcb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4c993efdcb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Hall Effect Sensor Matrix: Tested with a magnet and assembled sensor PCBs, will continue to test as matrix size grows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4c993efdcb_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4c993efdcb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Blower Fan Power Control: Tested full length of power delivery equipment (wall outlet, relay, blower fan)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4c993efdcb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4c993efdcb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Buck Converter: Tested 5v to 3v3 conversion, have not tested powering the microcontroller with it yet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4c993efdcb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4c993efdcb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Microcontroller: Fully soldered to Master PCB Revision A. Tested firmware flashing and runtime debugging</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4c993efdc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4c993efdc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845c38255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845c38255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LED Matrix Driver: Done</a:t>
            </a:r>
            <a:endParaRPr>
              <a:solidFill>
                <a:schemeClr val="dk1"/>
              </a:solidFill>
            </a:endParaRPr>
          </a:p>
          <a:p>
            <a:pPr indent="-298450" lvl="0" marL="457200" rtl="0" algn="l">
              <a:spcBef>
                <a:spcPts val="0"/>
              </a:spcBef>
              <a:spcAft>
                <a:spcPts val="0"/>
              </a:spcAft>
              <a:buSzPts val="1100"/>
              <a:buChar char="●"/>
            </a:pPr>
            <a:r>
              <a:rPr lang="en">
                <a:solidFill>
                  <a:schemeClr val="dk1"/>
                </a:solidFill>
              </a:rPr>
              <a:t>Score-Tracking Display Driver: Done, may iterate on visual touches if time allows</a:t>
            </a:r>
            <a:endParaRPr>
              <a:solidFill>
                <a:schemeClr val="dk1"/>
              </a:solidFill>
            </a:endParaRPr>
          </a:p>
          <a:p>
            <a:pPr indent="-298450" lvl="0" marL="457200" rtl="0" algn="l">
              <a:spcBef>
                <a:spcPts val="0"/>
              </a:spcBef>
              <a:spcAft>
                <a:spcPts val="0"/>
              </a:spcAft>
              <a:buSzPts val="1100"/>
              <a:buChar char="●"/>
            </a:pPr>
            <a:r>
              <a:rPr lang="en"/>
              <a:t>State Machine: In Development (Trevor)</a:t>
            </a:r>
            <a:endParaRPr/>
          </a:p>
          <a:p>
            <a:pPr indent="-298450" lvl="0" marL="457200" rtl="0" algn="l">
              <a:spcBef>
                <a:spcPts val="0"/>
              </a:spcBef>
              <a:spcAft>
                <a:spcPts val="0"/>
              </a:spcAft>
              <a:buSzPts val="1100"/>
              <a:buChar char="●"/>
            </a:pPr>
            <a:r>
              <a:rPr lang="en"/>
              <a:t>Goal Detection Driver: External interrupts</a:t>
            </a:r>
            <a:endParaRPr/>
          </a:p>
          <a:p>
            <a:pPr indent="-298450" lvl="0" marL="457200" rtl="0" algn="l">
              <a:spcBef>
                <a:spcPts val="0"/>
              </a:spcBef>
              <a:spcAft>
                <a:spcPts val="0"/>
              </a:spcAft>
              <a:buSzPts val="1100"/>
              <a:buChar char="●"/>
            </a:pPr>
            <a:r>
              <a:rPr lang="en"/>
              <a:t>Push Button Rotary Encoder Driver: Timer hardware and external interrupt</a:t>
            </a:r>
            <a:endParaRPr/>
          </a:p>
          <a:p>
            <a:pPr indent="-298450" lvl="0" marL="457200" rtl="0" algn="l">
              <a:spcBef>
                <a:spcPts val="0"/>
              </a:spcBef>
              <a:spcAft>
                <a:spcPts val="0"/>
              </a:spcAft>
              <a:buSzPts val="1100"/>
              <a:buChar char="●"/>
            </a:pPr>
            <a:r>
              <a:rPr lang="en"/>
              <a:t>Hall Effect Sensor Matrix Driver: Poll 48 GPIO pins every tick (goal is 1 ms). Iterate on strategy for choosing puck location</a:t>
            </a:r>
            <a:endParaRPr/>
          </a:p>
          <a:p>
            <a:pPr indent="-298450" lvl="0" marL="457200" rtl="0" algn="l">
              <a:spcBef>
                <a:spcPts val="0"/>
              </a:spcBef>
              <a:spcAft>
                <a:spcPts val="0"/>
              </a:spcAft>
              <a:buSzPts val="1100"/>
              <a:buChar char="●"/>
            </a:pPr>
            <a:r>
              <a:rPr lang="en"/>
              <a:t>Blower Fan Power Control Driver: Toggle a GPIO pin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4c993efdc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4c993efdc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845c38255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845c38255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Driver Firmware Development: 2 weeks left, shown on previous slide that only the simplest drivers are left</a:t>
            </a:r>
            <a:endParaRPr/>
          </a:p>
          <a:p>
            <a:pPr indent="-298450" lvl="0" marL="457200" rtl="0" algn="l">
              <a:spcBef>
                <a:spcPts val="0"/>
              </a:spcBef>
              <a:spcAft>
                <a:spcPts val="0"/>
              </a:spcAft>
              <a:buSzPts val="1100"/>
              <a:buChar char="●"/>
            </a:pPr>
            <a:r>
              <a:rPr lang="en"/>
              <a:t>Table Construction at BIDC: Expected completion by Week 10. The sides need dado cuts and glued together. Plywood, MDF, and acrylic need to be cut down to size. Acrylic needs holes drilled</a:t>
            </a:r>
            <a:endParaRPr/>
          </a:p>
          <a:p>
            <a:pPr indent="-298450" lvl="0" marL="457200" rtl="0" algn="l">
              <a:spcBef>
                <a:spcPts val="0"/>
              </a:spcBef>
              <a:spcAft>
                <a:spcPts val="0"/>
              </a:spcAft>
              <a:buSzPts val="1100"/>
              <a:buChar char="●"/>
            </a:pPr>
            <a:r>
              <a:rPr lang="en"/>
              <a:t>Sensor PCB Assembly: 3 </a:t>
            </a:r>
            <a:r>
              <a:rPr lang="en">
                <a:solidFill>
                  <a:schemeClr val="dk1"/>
                </a:solidFill>
              </a:rPr>
              <a:t>weeks left, need to order more and keep soldering them together whenever we have extra time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State Machine Iteration: Continue iterating on the state machine over the next 6 weeks as needed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Small-Scale Integration Testing: Once Master PCB Rev. B arrives, begin integration testing between all components</a:t>
            </a:r>
            <a:r>
              <a:rPr lang="en">
                <a:solidFill>
                  <a:schemeClr val="dk1"/>
                </a:solidFill>
              </a:rPr>
              <a:t> and a</a:t>
            </a:r>
            <a:r>
              <a:rPr lang="en">
                <a:solidFill>
                  <a:schemeClr val="dk1"/>
                </a:solidFill>
              </a:rPr>
              <a:t> reduced size sensor PCB matrix</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Full Table Assembly: Once table construction and sensor PCB assembly are complete, begin assembly of the full table with all components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Full-Scale Integration Testing: As the full table comes together, begin testing integration of components with the full-sized sensor PCB matrix. Find and fix every bug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Work on Stretch Goals: Use extra time on/after Thanksgiving break to work on stretch goals (settings menu, EEPROM memory expansion)</a:t>
            </a:r>
            <a:endParaRPr>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845c38255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845c38255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845c38255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845c38255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4c654c0a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4c654c0a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4c654c0a2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4c654c0a2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drive.google.com/file/d/1eC5o2GNqj561aBCaK4Asr6FVFD6Lqisj/view" TargetMode="Externa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5.png"/><Relationship Id="rId4" Type="http://schemas.openxmlformats.org/officeDocument/2006/relationships/image" Target="../media/image38.png"/><Relationship Id="rId5"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5.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5.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8.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311708" y="1963775"/>
            <a:ext cx="85206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Midterm Design Review</a:t>
            </a:r>
            <a:endParaRPr/>
          </a:p>
        </p:txBody>
      </p:sp>
      <p:sp>
        <p:nvSpPr>
          <p:cNvPr id="60" name="Google Shape;60;p13"/>
          <p:cNvSpPr txBox="1"/>
          <p:nvPr>
            <p:ph idx="1" type="subTitle"/>
          </p:nvPr>
        </p:nvSpPr>
        <p:spPr>
          <a:xfrm>
            <a:off x="311700" y="4053325"/>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Team 05 – Smart Air Hockey Table</a:t>
            </a:r>
            <a:endParaRPr/>
          </a:p>
        </p:txBody>
      </p:sp>
      <p:pic>
        <p:nvPicPr>
          <p:cNvPr id="61" name="Google Shape;61;p13"/>
          <p:cNvPicPr preferRelativeResize="0"/>
          <p:nvPr/>
        </p:nvPicPr>
        <p:blipFill rotWithShape="1">
          <a:blip r:embed="rId3">
            <a:alphaModFix/>
          </a:blip>
          <a:srcRect b="10674" l="5875" r="3724" t="11182"/>
          <a:stretch/>
        </p:blipFill>
        <p:spPr>
          <a:xfrm>
            <a:off x="0" y="0"/>
            <a:ext cx="6143252" cy="2986750"/>
          </a:xfrm>
          <a:prstGeom prst="rect">
            <a:avLst/>
          </a:prstGeom>
          <a:noFill/>
          <a:ln>
            <a:noFill/>
          </a:ln>
        </p:spPr>
      </p:pic>
      <p:pic>
        <p:nvPicPr>
          <p:cNvPr id="62" name="Google Shape;62;p13"/>
          <p:cNvPicPr preferRelativeResize="0"/>
          <p:nvPr/>
        </p:nvPicPr>
        <p:blipFill rotWithShape="1">
          <a:blip r:embed="rId4">
            <a:alphaModFix/>
          </a:blip>
          <a:srcRect b="12441" l="18638" r="20530" t="6822"/>
          <a:stretch/>
        </p:blipFill>
        <p:spPr>
          <a:xfrm>
            <a:off x="6143261" y="0"/>
            <a:ext cx="3000745" cy="2986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OLED Display</a:t>
            </a:r>
            <a:br>
              <a:rPr lang="en"/>
            </a:br>
            <a:r>
              <a:rPr lang="en"/>
              <a:t>SSD1309</a:t>
            </a:r>
            <a:br>
              <a:rPr lang="en"/>
            </a:br>
            <a:endParaRPr/>
          </a:p>
        </p:txBody>
      </p:sp>
      <p:sp>
        <p:nvSpPr>
          <p:cNvPr id="117" name="Google Shape;117;p22"/>
          <p:cNvSpPr txBox="1"/>
          <p:nvPr>
            <p:ph idx="1" type="body"/>
          </p:nvPr>
        </p:nvSpPr>
        <p:spPr>
          <a:xfrm>
            <a:off x="311700" y="1534250"/>
            <a:ext cx="4727100" cy="30345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Ease of use, similar model available in ECE lab kit</a:t>
            </a:r>
            <a:endParaRPr/>
          </a:p>
          <a:p>
            <a:pPr indent="-342900" lvl="0" marL="457200" rtl="0" algn="l">
              <a:lnSpc>
                <a:spcPct val="200000"/>
              </a:lnSpc>
              <a:spcBef>
                <a:spcPts val="0"/>
              </a:spcBef>
              <a:spcAft>
                <a:spcPts val="0"/>
              </a:spcAft>
              <a:buSzPts val="1800"/>
              <a:buChar char="●"/>
            </a:pPr>
            <a:r>
              <a:rPr lang="en"/>
              <a:t>Controlled over SPI</a:t>
            </a:r>
            <a:endParaRPr/>
          </a:p>
          <a:p>
            <a:pPr indent="-342900" lvl="0" marL="457200" rtl="0" algn="l">
              <a:lnSpc>
                <a:spcPct val="200000"/>
              </a:lnSpc>
              <a:spcBef>
                <a:spcPts val="0"/>
              </a:spcBef>
              <a:spcAft>
                <a:spcPts val="0"/>
              </a:spcAft>
              <a:buSzPts val="1800"/>
              <a:buChar char="●"/>
            </a:pPr>
            <a:r>
              <a:rPr lang="en"/>
              <a:t>Runs on 3.3V</a:t>
            </a:r>
            <a:endParaRPr/>
          </a:p>
          <a:p>
            <a:pPr indent="-342900" lvl="0" marL="457200" rtl="0" algn="l">
              <a:lnSpc>
                <a:spcPct val="200000"/>
              </a:lnSpc>
              <a:spcBef>
                <a:spcPts val="0"/>
              </a:spcBef>
              <a:spcAft>
                <a:spcPts val="0"/>
              </a:spcAft>
              <a:buSzPts val="1800"/>
              <a:buChar char="●"/>
            </a:pPr>
            <a:r>
              <a:rPr lang="en"/>
              <a:t>Resolution of 128 x 64 pixels</a:t>
            </a:r>
            <a:endParaRPr/>
          </a:p>
        </p:txBody>
      </p:sp>
      <p:pic>
        <p:nvPicPr>
          <p:cNvPr id="118" name="Google Shape;118;p22"/>
          <p:cNvPicPr preferRelativeResize="0"/>
          <p:nvPr/>
        </p:nvPicPr>
        <p:blipFill>
          <a:blip r:embed="rId3">
            <a:alphaModFix/>
          </a:blip>
          <a:stretch>
            <a:fillRect/>
          </a:stretch>
        </p:blipFill>
        <p:spPr>
          <a:xfrm>
            <a:off x="5276300" y="2099674"/>
            <a:ext cx="3556001" cy="1903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Hall Effect Sensors</a:t>
            </a:r>
            <a:br>
              <a:rPr lang="en"/>
            </a:br>
            <a:r>
              <a:rPr lang="en"/>
              <a:t>DRV5033FAQDBZR</a:t>
            </a:r>
            <a:br>
              <a:rPr lang="en"/>
            </a:br>
            <a:endParaRPr/>
          </a:p>
        </p:txBody>
      </p:sp>
      <p:sp>
        <p:nvSpPr>
          <p:cNvPr id="124" name="Google Shape;124;p23"/>
          <p:cNvSpPr txBox="1"/>
          <p:nvPr>
            <p:ph idx="1" type="body"/>
          </p:nvPr>
        </p:nvSpPr>
        <p:spPr>
          <a:xfrm>
            <a:off x="311700" y="1534250"/>
            <a:ext cx="6086400" cy="30345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Digital Omnipolar Magnetic Switch</a:t>
            </a:r>
            <a:endParaRPr/>
          </a:p>
          <a:p>
            <a:pPr indent="-342900" lvl="0" marL="457200" rtl="0" algn="l">
              <a:lnSpc>
                <a:spcPct val="200000"/>
              </a:lnSpc>
              <a:spcBef>
                <a:spcPts val="0"/>
              </a:spcBef>
              <a:spcAft>
                <a:spcPts val="0"/>
              </a:spcAft>
              <a:buSzPts val="1800"/>
              <a:buChar char="●"/>
            </a:pPr>
            <a:r>
              <a:rPr lang="en"/>
              <a:t>Responds the same to both N &amp; S magnetic fields</a:t>
            </a:r>
            <a:endParaRPr/>
          </a:p>
          <a:p>
            <a:pPr indent="-342900" lvl="0" marL="457200" rtl="0" algn="l">
              <a:lnSpc>
                <a:spcPct val="200000"/>
              </a:lnSpc>
              <a:spcBef>
                <a:spcPts val="0"/>
              </a:spcBef>
              <a:spcAft>
                <a:spcPts val="0"/>
              </a:spcAft>
              <a:buSzPts val="1800"/>
              <a:buChar char="●"/>
            </a:pPr>
            <a:r>
              <a:rPr lang="en"/>
              <a:t>Large operating voltage range, will run on 5V</a:t>
            </a:r>
            <a:endParaRPr/>
          </a:p>
          <a:p>
            <a:pPr indent="-342900" lvl="0" marL="457200" rtl="0" algn="l">
              <a:lnSpc>
                <a:spcPct val="200000"/>
              </a:lnSpc>
              <a:spcBef>
                <a:spcPts val="0"/>
              </a:spcBef>
              <a:spcAft>
                <a:spcPts val="0"/>
              </a:spcAft>
              <a:buSzPts val="1800"/>
              <a:buChar char="●"/>
            </a:pPr>
            <a:r>
              <a:rPr lang="en"/>
              <a:t>Open drain output</a:t>
            </a:r>
            <a:endParaRPr/>
          </a:p>
          <a:p>
            <a:pPr indent="-342900" lvl="0" marL="457200" rtl="0" algn="l">
              <a:lnSpc>
                <a:spcPct val="200000"/>
              </a:lnSpc>
              <a:spcBef>
                <a:spcPts val="0"/>
              </a:spcBef>
              <a:spcAft>
                <a:spcPts val="0"/>
              </a:spcAft>
              <a:buSzPts val="1800"/>
              <a:buChar char="●"/>
            </a:pPr>
            <a:r>
              <a:rPr lang="en"/>
              <a:t>Fast output delay time, typ of 13 us and max of 25 us</a:t>
            </a:r>
            <a:endParaRPr/>
          </a:p>
        </p:txBody>
      </p:sp>
      <p:pic>
        <p:nvPicPr>
          <p:cNvPr id="125" name="Google Shape;125;p23"/>
          <p:cNvPicPr preferRelativeResize="0"/>
          <p:nvPr/>
        </p:nvPicPr>
        <p:blipFill>
          <a:blip r:embed="rId3">
            <a:alphaModFix/>
          </a:blip>
          <a:stretch>
            <a:fillRect/>
          </a:stretch>
        </p:blipFill>
        <p:spPr>
          <a:xfrm>
            <a:off x="6635750" y="1953226"/>
            <a:ext cx="2196550" cy="2196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Buck Converter</a:t>
            </a:r>
            <a:br>
              <a:rPr lang="en"/>
            </a:br>
            <a:r>
              <a:rPr lang="en"/>
              <a:t>TLV62568DBVR</a:t>
            </a:r>
            <a:br>
              <a:rPr lang="en"/>
            </a:br>
            <a:endParaRPr/>
          </a:p>
        </p:txBody>
      </p:sp>
      <p:sp>
        <p:nvSpPr>
          <p:cNvPr id="131" name="Google Shape;131;p24"/>
          <p:cNvSpPr txBox="1"/>
          <p:nvPr>
            <p:ph idx="1" type="body"/>
          </p:nvPr>
        </p:nvSpPr>
        <p:spPr>
          <a:xfrm>
            <a:off x="311700" y="1534250"/>
            <a:ext cx="6086400" cy="30345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High Efficiency Buck Converter</a:t>
            </a:r>
            <a:endParaRPr/>
          </a:p>
          <a:p>
            <a:pPr indent="-342900" lvl="0" marL="457200" rtl="0" algn="l">
              <a:lnSpc>
                <a:spcPct val="200000"/>
              </a:lnSpc>
              <a:spcBef>
                <a:spcPts val="0"/>
              </a:spcBef>
              <a:spcAft>
                <a:spcPts val="0"/>
              </a:spcAft>
              <a:buSzPts val="1800"/>
              <a:buChar char="●"/>
            </a:pPr>
            <a:r>
              <a:rPr lang="en"/>
              <a:t>2.2V to 5.5V Input Voltage Range</a:t>
            </a:r>
            <a:endParaRPr/>
          </a:p>
          <a:p>
            <a:pPr indent="-342900" lvl="0" marL="457200" rtl="0" algn="l">
              <a:lnSpc>
                <a:spcPct val="200000"/>
              </a:lnSpc>
              <a:spcBef>
                <a:spcPts val="0"/>
              </a:spcBef>
              <a:spcAft>
                <a:spcPts val="0"/>
              </a:spcAft>
              <a:buSzPts val="1800"/>
              <a:buChar char="●"/>
            </a:pPr>
            <a:r>
              <a:rPr lang="en"/>
              <a:t>Adjustable Output Voltage Range from 0.6V to V_in</a:t>
            </a:r>
            <a:endParaRPr/>
          </a:p>
          <a:p>
            <a:pPr indent="-317500" lvl="1" marL="914400" rtl="0" algn="l">
              <a:lnSpc>
                <a:spcPct val="200000"/>
              </a:lnSpc>
              <a:spcBef>
                <a:spcPts val="0"/>
              </a:spcBef>
              <a:spcAft>
                <a:spcPts val="0"/>
              </a:spcAft>
              <a:buSzPts val="1400"/>
              <a:buChar char="○"/>
            </a:pPr>
            <a:r>
              <a:rPr lang="en"/>
              <a:t>Will be set to 3.3V</a:t>
            </a:r>
            <a:endParaRPr/>
          </a:p>
          <a:p>
            <a:pPr indent="-342900" lvl="0" marL="457200" rtl="0" algn="l">
              <a:lnSpc>
                <a:spcPct val="200000"/>
              </a:lnSpc>
              <a:spcBef>
                <a:spcPts val="0"/>
              </a:spcBef>
              <a:spcAft>
                <a:spcPts val="0"/>
              </a:spcAft>
              <a:buSzPts val="1800"/>
              <a:buChar char="●"/>
            </a:pPr>
            <a:r>
              <a:rPr lang="en"/>
              <a:t>Up to 95% Efficient</a:t>
            </a:r>
            <a:endParaRPr/>
          </a:p>
        </p:txBody>
      </p:sp>
      <p:pic>
        <p:nvPicPr>
          <p:cNvPr id="132" name="Google Shape;132;p24"/>
          <p:cNvPicPr preferRelativeResize="0"/>
          <p:nvPr/>
        </p:nvPicPr>
        <p:blipFill>
          <a:blip r:embed="rId3">
            <a:alphaModFix/>
          </a:blip>
          <a:stretch>
            <a:fillRect/>
          </a:stretch>
        </p:blipFill>
        <p:spPr>
          <a:xfrm>
            <a:off x="6576550" y="1923625"/>
            <a:ext cx="2255750" cy="2255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EEPROM</a:t>
            </a:r>
            <a:br>
              <a:rPr lang="en"/>
            </a:br>
            <a:r>
              <a:rPr lang="en"/>
              <a:t>M95P32-IXMNT</a:t>
            </a:r>
            <a:br>
              <a:rPr lang="en"/>
            </a:br>
            <a:endParaRPr/>
          </a:p>
        </p:txBody>
      </p:sp>
      <p:sp>
        <p:nvSpPr>
          <p:cNvPr id="138" name="Google Shape;138;p25"/>
          <p:cNvSpPr txBox="1"/>
          <p:nvPr>
            <p:ph idx="1" type="body"/>
          </p:nvPr>
        </p:nvSpPr>
        <p:spPr>
          <a:xfrm>
            <a:off x="311700" y="1534250"/>
            <a:ext cx="6086400" cy="30345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High-speed, high-capacity SPI EEPROM</a:t>
            </a:r>
            <a:endParaRPr/>
          </a:p>
          <a:p>
            <a:pPr indent="-342900" lvl="0" marL="457200" rtl="0" algn="l">
              <a:lnSpc>
                <a:spcPct val="200000"/>
              </a:lnSpc>
              <a:spcBef>
                <a:spcPts val="0"/>
              </a:spcBef>
              <a:spcAft>
                <a:spcPts val="0"/>
              </a:spcAft>
              <a:buSzPts val="1800"/>
              <a:buChar char="●"/>
            </a:pPr>
            <a:r>
              <a:rPr lang="en"/>
              <a:t>Up to 80 MHz clock frequency</a:t>
            </a:r>
            <a:endParaRPr/>
          </a:p>
          <a:p>
            <a:pPr indent="-342900" lvl="0" marL="457200" rtl="0" algn="l">
              <a:lnSpc>
                <a:spcPct val="200000"/>
              </a:lnSpc>
              <a:spcBef>
                <a:spcPts val="0"/>
              </a:spcBef>
              <a:spcAft>
                <a:spcPts val="0"/>
              </a:spcAft>
              <a:buSzPts val="1800"/>
              <a:buChar char="●"/>
            </a:pPr>
            <a:r>
              <a:rPr lang="en"/>
              <a:t>32 Mbit capacity</a:t>
            </a:r>
            <a:endParaRPr/>
          </a:p>
          <a:p>
            <a:pPr indent="-342900" lvl="0" marL="457200" rtl="0" algn="l">
              <a:lnSpc>
                <a:spcPct val="200000"/>
              </a:lnSpc>
              <a:spcBef>
                <a:spcPts val="0"/>
              </a:spcBef>
              <a:spcAft>
                <a:spcPts val="0"/>
              </a:spcAft>
              <a:buSzPts val="1800"/>
              <a:buChar char="●"/>
            </a:pPr>
            <a:r>
              <a:rPr lang="en"/>
              <a:t>Controlled via SPI</a:t>
            </a:r>
            <a:endParaRPr/>
          </a:p>
          <a:p>
            <a:pPr indent="-342900" lvl="0" marL="457200" rtl="0" algn="l">
              <a:lnSpc>
                <a:spcPct val="200000"/>
              </a:lnSpc>
              <a:spcBef>
                <a:spcPts val="0"/>
              </a:spcBef>
              <a:spcAft>
                <a:spcPts val="0"/>
              </a:spcAft>
              <a:buSzPts val="1800"/>
              <a:buChar char="●"/>
            </a:pPr>
            <a:r>
              <a:rPr lang="en"/>
              <a:t>Small </a:t>
            </a:r>
            <a:r>
              <a:rPr lang="en"/>
              <a:t>footprint (SOIC-8)</a:t>
            </a:r>
            <a:endParaRPr/>
          </a:p>
        </p:txBody>
      </p:sp>
      <p:pic>
        <p:nvPicPr>
          <p:cNvPr id="139" name="Google Shape;139;p25"/>
          <p:cNvPicPr preferRelativeResize="0"/>
          <p:nvPr/>
        </p:nvPicPr>
        <p:blipFill>
          <a:blip r:embed="rId3">
            <a:alphaModFix/>
          </a:blip>
          <a:stretch>
            <a:fillRect/>
          </a:stretch>
        </p:blipFill>
        <p:spPr>
          <a:xfrm>
            <a:off x="6391200" y="1830950"/>
            <a:ext cx="2441101" cy="2441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Supplementary</a:t>
            </a:r>
            <a:br>
              <a:rPr lang="en"/>
            </a:br>
            <a:r>
              <a:rPr lang="en"/>
              <a:t>OTS Power and Blower</a:t>
            </a:r>
            <a:endParaRPr/>
          </a:p>
        </p:txBody>
      </p:sp>
      <p:sp>
        <p:nvSpPr>
          <p:cNvPr id="145" name="Google Shape;145;p26"/>
          <p:cNvSpPr txBox="1"/>
          <p:nvPr>
            <p:ph idx="1" type="body"/>
          </p:nvPr>
        </p:nvSpPr>
        <p:spPr>
          <a:xfrm>
            <a:off x="311700" y="1534250"/>
            <a:ext cx="4034700" cy="30345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120VAC to 5VDC power supply</a:t>
            </a:r>
            <a:endParaRPr/>
          </a:p>
          <a:p>
            <a:pPr indent="-342900" lvl="0" marL="457200" rtl="0" algn="l">
              <a:lnSpc>
                <a:spcPct val="200000"/>
              </a:lnSpc>
              <a:spcBef>
                <a:spcPts val="0"/>
              </a:spcBef>
              <a:spcAft>
                <a:spcPts val="0"/>
              </a:spcAft>
              <a:buSzPts val="1800"/>
              <a:buChar char="●"/>
            </a:pPr>
            <a:r>
              <a:rPr lang="en"/>
              <a:t>Centrifugal Blower Fan</a:t>
            </a:r>
            <a:endParaRPr/>
          </a:p>
          <a:p>
            <a:pPr indent="-342900" lvl="0" marL="457200" rtl="0" algn="l">
              <a:lnSpc>
                <a:spcPct val="200000"/>
              </a:lnSpc>
              <a:spcBef>
                <a:spcPts val="0"/>
              </a:spcBef>
              <a:spcAft>
                <a:spcPts val="0"/>
              </a:spcAft>
              <a:buSzPts val="1800"/>
              <a:buChar char="●"/>
            </a:pPr>
            <a:r>
              <a:rPr lang="en"/>
              <a:t>IoT outlet relay</a:t>
            </a:r>
            <a:endParaRPr/>
          </a:p>
        </p:txBody>
      </p:sp>
      <p:pic>
        <p:nvPicPr>
          <p:cNvPr id="146" name="Google Shape;146;p26"/>
          <p:cNvPicPr preferRelativeResize="0"/>
          <p:nvPr/>
        </p:nvPicPr>
        <p:blipFill>
          <a:blip r:embed="rId3">
            <a:alphaModFix/>
          </a:blip>
          <a:stretch>
            <a:fillRect/>
          </a:stretch>
        </p:blipFill>
        <p:spPr>
          <a:xfrm>
            <a:off x="4520800" y="1752311"/>
            <a:ext cx="4311501" cy="2598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Block Diagram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Block Diagram</a:t>
            </a:r>
            <a:endParaRPr/>
          </a:p>
        </p:txBody>
      </p:sp>
      <p:sp>
        <p:nvSpPr>
          <p:cNvPr id="157" name="Google Shape;157;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8" name="Google Shape;158;p28"/>
          <p:cNvPicPr preferRelativeResize="0"/>
          <p:nvPr/>
        </p:nvPicPr>
        <p:blipFill>
          <a:blip r:embed="rId3">
            <a:alphaModFix/>
          </a:blip>
          <a:stretch>
            <a:fillRect/>
          </a:stretch>
        </p:blipFill>
        <p:spPr>
          <a:xfrm>
            <a:off x="712625" y="1246429"/>
            <a:ext cx="7718751" cy="3228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Packaging Design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Packaging Design</a:t>
            </a:r>
            <a:endParaRPr/>
          </a:p>
        </p:txBody>
      </p:sp>
      <p:sp>
        <p:nvSpPr>
          <p:cNvPr id="169" name="Google Shape;169;p30"/>
          <p:cNvSpPr txBox="1"/>
          <p:nvPr>
            <p:ph idx="1" type="body"/>
          </p:nvPr>
        </p:nvSpPr>
        <p:spPr>
          <a:xfrm>
            <a:off x="311700" y="1152475"/>
            <a:ext cx="3567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Dimensions</a:t>
            </a:r>
            <a:endParaRPr/>
          </a:p>
          <a:p>
            <a:pPr indent="-342900" lvl="0" marL="457200" rtl="0" algn="l">
              <a:spcBef>
                <a:spcPts val="1200"/>
              </a:spcBef>
              <a:spcAft>
                <a:spcPts val="0"/>
              </a:spcAft>
              <a:buSzPts val="1800"/>
              <a:buChar char="●"/>
            </a:pPr>
            <a:r>
              <a:rPr lang="en"/>
              <a:t>Overall table:</a:t>
            </a:r>
            <a:endParaRPr/>
          </a:p>
          <a:p>
            <a:pPr indent="-317500" lvl="1" marL="914400" rtl="0" algn="l">
              <a:spcBef>
                <a:spcPts val="0"/>
              </a:spcBef>
              <a:spcAft>
                <a:spcPts val="0"/>
              </a:spcAft>
              <a:buSzPts val="1400"/>
              <a:buChar char="○"/>
            </a:pPr>
            <a:r>
              <a:rPr lang="en"/>
              <a:t>Thickness: 9</a:t>
            </a:r>
            <a:r>
              <a:rPr lang="en"/>
              <a:t> ½</a:t>
            </a:r>
            <a:r>
              <a:rPr lang="en"/>
              <a:t>”</a:t>
            </a:r>
            <a:endParaRPr/>
          </a:p>
          <a:p>
            <a:pPr indent="-317500" lvl="1" marL="914400" rtl="0" algn="l">
              <a:spcBef>
                <a:spcPts val="0"/>
              </a:spcBef>
              <a:spcAft>
                <a:spcPts val="0"/>
              </a:spcAft>
              <a:buSzPts val="1400"/>
              <a:buChar char="○"/>
            </a:pPr>
            <a:r>
              <a:rPr lang="en"/>
              <a:t>Width: 33</a:t>
            </a:r>
            <a:r>
              <a:rPr lang="en"/>
              <a:t> ¼</a:t>
            </a:r>
            <a:r>
              <a:rPr lang="en"/>
              <a:t>”</a:t>
            </a:r>
            <a:endParaRPr/>
          </a:p>
          <a:p>
            <a:pPr indent="-317500" lvl="1" marL="914400" rtl="0" algn="l">
              <a:spcBef>
                <a:spcPts val="0"/>
              </a:spcBef>
              <a:spcAft>
                <a:spcPts val="0"/>
              </a:spcAft>
              <a:buSzPts val="1400"/>
              <a:buChar char="○"/>
            </a:pPr>
            <a:r>
              <a:rPr lang="en"/>
              <a:t>Length: 72”</a:t>
            </a:r>
            <a:endParaRPr/>
          </a:p>
          <a:p>
            <a:pPr indent="-342900" lvl="0" marL="457200" rtl="0" algn="l">
              <a:spcBef>
                <a:spcPts val="0"/>
              </a:spcBef>
              <a:spcAft>
                <a:spcPts val="0"/>
              </a:spcAft>
              <a:buSzPts val="1800"/>
              <a:buChar char="●"/>
            </a:pPr>
            <a:r>
              <a:rPr lang="en"/>
              <a:t>Playing surface:</a:t>
            </a:r>
            <a:endParaRPr/>
          </a:p>
          <a:p>
            <a:pPr indent="-317500" lvl="1" marL="914400" rtl="0" algn="l">
              <a:spcBef>
                <a:spcPts val="0"/>
              </a:spcBef>
              <a:spcAft>
                <a:spcPts val="0"/>
              </a:spcAft>
              <a:buSzPts val="1400"/>
              <a:buChar char="○"/>
            </a:pPr>
            <a:r>
              <a:rPr lang="en"/>
              <a:t>Width: 32”</a:t>
            </a:r>
            <a:endParaRPr/>
          </a:p>
          <a:p>
            <a:pPr indent="-317500" lvl="1" marL="914400" rtl="0" algn="l">
              <a:spcBef>
                <a:spcPts val="0"/>
              </a:spcBef>
              <a:spcAft>
                <a:spcPts val="0"/>
              </a:spcAft>
              <a:buSzPts val="1400"/>
              <a:buChar char="○"/>
            </a:pPr>
            <a:r>
              <a:rPr lang="en"/>
              <a:t>Length: 63”</a:t>
            </a:r>
            <a:endParaRPr/>
          </a:p>
        </p:txBody>
      </p:sp>
      <p:pic>
        <p:nvPicPr>
          <p:cNvPr id="170" name="Google Shape;170;p30" title="Autodesk Fusion 360 (Education License) 2023-10-08 21-25-32.mp4">
            <a:hlinkClick r:id="rId3"/>
          </p:cNvPr>
          <p:cNvPicPr preferRelativeResize="0"/>
          <p:nvPr/>
        </p:nvPicPr>
        <p:blipFill>
          <a:blip r:embed="rId4">
            <a:alphaModFix/>
          </a:blip>
          <a:stretch>
            <a:fillRect/>
          </a:stretch>
        </p:blipFill>
        <p:spPr>
          <a:xfrm>
            <a:off x="4188150" y="1631911"/>
            <a:ext cx="4644149" cy="2457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1"/>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Electrical Schematic – </a:t>
            </a:r>
            <a:r>
              <a:rPr i="1" lang="en"/>
              <a:t>Master PCB</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68" name="Google Shape;68;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Project Overview</a:t>
            </a:r>
            <a:endParaRPr/>
          </a:p>
          <a:p>
            <a:pPr indent="-342900" lvl="0" marL="457200" rtl="0" algn="l">
              <a:spcBef>
                <a:spcPts val="0"/>
              </a:spcBef>
              <a:spcAft>
                <a:spcPts val="0"/>
              </a:spcAft>
              <a:buSzPts val="1800"/>
              <a:buChar char="●"/>
            </a:pPr>
            <a:r>
              <a:rPr lang="en"/>
              <a:t>Major Components</a:t>
            </a:r>
            <a:endParaRPr/>
          </a:p>
          <a:p>
            <a:pPr indent="-342900" lvl="0" marL="457200" rtl="0" algn="l">
              <a:spcBef>
                <a:spcPts val="0"/>
              </a:spcBef>
              <a:spcAft>
                <a:spcPts val="0"/>
              </a:spcAft>
              <a:buSzPts val="1800"/>
              <a:buChar char="●"/>
            </a:pPr>
            <a:r>
              <a:rPr lang="en"/>
              <a:t>Block Diagram</a:t>
            </a:r>
            <a:endParaRPr/>
          </a:p>
          <a:p>
            <a:pPr indent="-342900" lvl="0" marL="457200" rtl="0" algn="l">
              <a:spcBef>
                <a:spcPts val="0"/>
              </a:spcBef>
              <a:spcAft>
                <a:spcPts val="0"/>
              </a:spcAft>
              <a:buSzPts val="1800"/>
              <a:buChar char="●"/>
            </a:pPr>
            <a:r>
              <a:rPr lang="en"/>
              <a:t>Packaging Design</a:t>
            </a:r>
            <a:endParaRPr/>
          </a:p>
          <a:p>
            <a:pPr indent="-342900" lvl="0" marL="457200" rtl="0" algn="l">
              <a:spcBef>
                <a:spcPts val="0"/>
              </a:spcBef>
              <a:spcAft>
                <a:spcPts val="0"/>
              </a:spcAft>
              <a:buSzPts val="1800"/>
              <a:buChar char="●"/>
            </a:pPr>
            <a:r>
              <a:rPr lang="en"/>
              <a:t>Electrical Schematic – </a:t>
            </a:r>
            <a:r>
              <a:rPr i="1" lang="en"/>
              <a:t>Master PCB</a:t>
            </a:r>
            <a:endParaRPr/>
          </a:p>
          <a:p>
            <a:pPr indent="-342900" lvl="0" marL="457200" rtl="0" algn="l">
              <a:spcBef>
                <a:spcPts val="0"/>
              </a:spcBef>
              <a:spcAft>
                <a:spcPts val="0"/>
              </a:spcAft>
              <a:buSzPts val="1800"/>
              <a:buChar char="●"/>
            </a:pPr>
            <a:r>
              <a:rPr lang="en"/>
              <a:t>PCB Layout –</a:t>
            </a:r>
            <a:r>
              <a:rPr i="1" lang="en"/>
              <a:t> Master PCB</a:t>
            </a:r>
            <a:endParaRPr/>
          </a:p>
          <a:p>
            <a:pPr indent="-342900" lvl="0" marL="457200" rtl="0" algn="l">
              <a:spcBef>
                <a:spcPts val="0"/>
              </a:spcBef>
              <a:spcAft>
                <a:spcPts val="0"/>
              </a:spcAft>
              <a:buSzPts val="1800"/>
              <a:buChar char="●"/>
            </a:pPr>
            <a:r>
              <a:rPr lang="en"/>
              <a:t>Electrical Schematic – </a:t>
            </a:r>
            <a:r>
              <a:rPr i="1" lang="en"/>
              <a:t>Sensor PCB</a:t>
            </a:r>
            <a:endParaRPr/>
          </a:p>
          <a:p>
            <a:pPr indent="-342900" lvl="0" marL="457200" rtl="0" algn="l">
              <a:spcBef>
                <a:spcPts val="0"/>
              </a:spcBef>
              <a:spcAft>
                <a:spcPts val="0"/>
              </a:spcAft>
              <a:buSzPts val="1800"/>
              <a:buChar char="●"/>
            </a:pPr>
            <a:r>
              <a:rPr lang="en"/>
              <a:t>PCB Layout – </a:t>
            </a:r>
            <a:r>
              <a:rPr i="1" lang="en"/>
              <a:t>Sensor PCB</a:t>
            </a:r>
            <a:endParaRPr/>
          </a:p>
          <a:p>
            <a:pPr indent="-342900" lvl="0" marL="457200" rtl="0" algn="l">
              <a:spcBef>
                <a:spcPts val="0"/>
              </a:spcBef>
              <a:spcAft>
                <a:spcPts val="0"/>
              </a:spcAft>
              <a:buSzPts val="1800"/>
              <a:buChar char="●"/>
            </a:pPr>
            <a:r>
              <a:rPr lang="en"/>
              <a:t>Prototyping Progress</a:t>
            </a:r>
            <a:endParaRPr/>
          </a:p>
          <a:p>
            <a:pPr indent="-342900" lvl="0" marL="457200" rtl="0" algn="l">
              <a:spcBef>
                <a:spcPts val="0"/>
              </a:spcBef>
              <a:spcAft>
                <a:spcPts val="0"/>
              </a:spcAft>
              <a:buSzPts val="1800"/>
              <a:buChar char="●"/>
            </a:pPr>
            <a:r>
              <a:rPr lang="en"/>
              <a:t>Software Development Status</a:t>
            </a:r>
            <a:endParaRPr/>
          </a:p>
          <a:p>
            <a:pPr indent="-342900" lvl="0" marL="457200" rtl="0" algn="l">
              <a:spcBef>
                <a:spcPts val="0"/>
              </a:spcBef>
              <a:spcAft>
                <a:spcPts val="0"/>
              </a:spcAft>
              <a:buSzPts val="1800"/>
              <a:buChar char="●"/>
            </a:pPr>
            <a:r>
              <a:rPr lang="en"/>
              <a:t>Project Timeline</a:t>
            </a:r>
            <a:endParaRPr/>
          </a:p>
          <a:p>
            <a:pPr indent="-342900" lvl="0" marL="457200" rtl="0" algn="l">
              <a:spcBef>
                <a:spcPts val="0"/>
              </a:spcBef>
              <a:spcAft>
                <a:spcPts val="0"/>
              </a:spcAft>
              <a:buSzPts val="1800"/>
              <a:buChar char="●"/>
            </a:pPr>
            <a:r>
              <a:rPr lang="en"/>
              <a:t>Questions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Overview</a:t>
            </a:r>
            <a:endParaRPr sz="2000"/>
          </a:p>
        </p:txBody>
      </p:sp>
      <p:pic>
        <p:nvPicPr>
          <p:cNvPr id="181" name="Google Shape;181;p32"/>
          <p:cNvPicPr preferRelativeResize="0"/>
          <p:nvPr/>
        </p:nvPicPr>
        <p:blipFill>
          <a:blip r:embed="rId3">
            <a:alphaModFix/>
          </a:blip>
          <a:stretch>
            <a:fillRect/>
          </a:stretch>
        </p:blipFill>
        <p:spPr>
          <a:xfrm>
            <a:off x="1691700" y="583875"/>
            <a:ext cx="5760600" cy="4365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STM32</a:t>
            </a:r>
            <a:endParaRPr sz="2000"/>
          </a:p>
        </p:txBody>
      </p:sp>
      <p:pic>
        <p:nvPicPr>
          <p:cNvPr id="187" name="Google Shape;187;p33"/>
          <p:cNvPicPr preferRelativeResize="0"/>
          <p:nvPr/>
        </p:nvPicPr>
        <p:blipFill>
          <a:blip r:embed="rId3">
            <a:alphaModFix/>
          </a:blip>
          <a:stretch>
            <a:fillRect/>
          </a:stretch>
        </p:blipFill>
        <p:spPr>
          <a:xfrm>
            <a:off x="1691700" y="583875"/>
            <a:ext cx="5760600" cy="4365626"/>
          </a:xfrm>
          <a:prstGeom prst="rect">
            <a:avLst/>
          </a:prstGeom>
          <a:noFill/>
          <a:ln>
            <a:noFill/>
          </a:ln>
        </p:spPr>
      </p:pic>
      <p:sp>
        <p:nvSpPr>
          <p:cNvPr id="188" name="Google Shape;188;p33"/>
          <p:cNvSpPr/>
          <p:nvPr/>
        </p:nvSpPr>
        <p:spPr>
          <a:xfrm>
            <a:off x="4949325" y="1503025"/>
            <a:ext cx="861600" cy="1106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STM32</a:t>
            </a:r>
            <a:endParaRPr sz="2000"/>
          </a:p>
        </p:txBody>
      </p:sp>
      <p:pic>
        <p:nvPicPr>
          <p:cNvPr id="194" name="Google Shape;194;p34"/>
          <p:cNvPicPr preferRelativeResize="0"/>
          <p:nvPr/>
        </p:nvPicPr>
        <p:blipFill>
          <a:blip r:embed="rId3">
            <a:alphaModFix/>
          </a:blip>
          <a:stretch>
            <a:fillRect/>
          </a:stretch>
        </p:blipFill>
        <p:spPr>
          <a:xfrm>
            <a:off x="6428494" y="0"/>
            <a:ext cx="2715512" cy="5143499"/>
          </a:xfrm>
          <a:prstGeom prst="rect">
            <a:avLst/>
          </a:prstGeom>
          <a:noFill/>
          <a:ln>
            <a:noFill/>
          </a:ln>
        </p:spPr>
      </p:pic>
      <p:pic>
        <p:nvPicPr>
          <p:cNvPr id="195" name="Google Shape;195;p34"/>
          <p:cNvPicPr preferRelativeResize="0"/>
          <p:nvPr/>
        </p:nvPicPr>
        <p:blipFill>
          <a:blip r:embed="rId4">
            <a:alphaModFix/>
          </a:blip>
          <a:stretch>
            <a:fillRect/>
          </a:stretch>
        </p:blipFill>
        <p:spPr>
          <a:xfrm>
            <a:off x="1378200" y="576275"/>
            <a:ext cx="2525150" cy="3200993"/>
          </a:xfrm>
          <a:prstGeom prst="rect">
            <a:avLst/>
          </a:prstGeom>
          <a:noFill/>
          <a:ln>
            <a:noFill/>
          </a:ln>
        </p:spPr>
      </p:pic>
      <p:pic>
        <p:nvPicPr>
          <p:cNvPr id="196" name="Google Shape;196;p34"/>
          <p:cNvPicPr preferRelativeResize="0"/>
          <p:nvPr/>
        </p:nvPicPr>
        <p:blipFill>
          <a:blip r:embed="rId5">
            <a:alphaModFix/>
          </a:blip>
          <a:stretch>
            <a:fillRect/>
          </a:stretch>
        </p:blipFill>
        <p:spPr>
          <a:xfrm>
            <a:off x="3903350" y="576275"/>
            <a:ext cx="2525150" cy="1649975"/>
          </a:xfrm>
          <a:prstGeom prst="rect">
            <a:avLst/>
          </a:prstGeom>
          <a:noFill/>
          <a:ln>
            <a:noFill/>
          </a:ln>
        </p:spPr>
      </p:pic>
      <p:pic>
        <p:nvPicPr>
          <p:cNvPr id="197" name="Google Shape;197;p34"/>
          <p:cNvPicPr preferRelativeResize="0"/>
          <p:nvPr/>
        </p:nvPicPr>
        <p:blipFill>
          <a:blip r:embed="rId6">
            <a:alphaModFix/>
          </a:blip>
          <a:stretch>
            <a:fillRect/>
          </a:stretch>
        </p:blipFill>
        <p:spPr>
          <a:xfrm>
            <a:off x="3126331" y="3784175"/>
            <a:ext cx="3302170" cy="1359325"/>
          </a:xfrm>
          <a:prstGeom prst="rect">
            <a:avLst/>
          </a:prstGeom>
          <a:noFill/>
          <a:ln>
            <a:noFill/>
          </a:ln>
        </p:spPr>
      </p:pic>
      <p:pic>
        <p:nvPicPr>
          <p:cNvPr id="198" name="Google Shape;198;p34"/>
          <p:cNvPicPr preferRelativeResize="0"/>
          <p:nvPr/>
        </p:nvPicPr>
        <p:blipFill>
          <a:blip r:embed="rId7">
            <a:alphaModFix/>
          </a:blip>
          <a:stretch>
            <a:fillRect/>
          </a:stretch>
        </p:blipFill>
        <p:spPr>
          <a:xfrm>
            <a:off x="3903350" y="2226250"/>
            <a:ext cx="2525150" cy="15579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Buck Converter</a:t>
            </a:r>
            <a:endParaRPr sz="2000"/>
          </a:p>
        </p:txBody>
      </p:sp>
      <p:pic>
        <p:nvPicPr>
          <p:cNvPr id="204" name="Google Shape;204;p35"/>
          <p:cNvPicPr preferRelativeResize="0"/>
          <p:nvPr/>
        </p:nvPicPr>
        <p:blipFill>
          <a:blip r:embed="rId3">
            <a:alphaModFix/>
          </a:blip>
          <a:stretch>
            <a:fillRect/>
          </a:stretch>
        </p:blipFill>
        <p:spPr>
          <a:xfrm>
            <a:off x="1905525" y="745925"/>
            <a:ext cx="5546776" cy="4203576"/>
          </a:xfrm>
          <a:prstGeom prst="rect">
            <a:avLst/>
          </a:prstGeom>
          <a:noFill/>
          <a:ln>
            <a:noFill/>
          </a:ln>
        </p:spPr>
      </p:pic>
      <p:sp>
        <p:nvSpPr>
          <p:cNvPr id="205" name="Google Shape;205;p35"/>
          <p:cNvSpPr/>
          <p:nvPr/>
        </p:nvSpPr>
        <p:spPr>
          <a:xfrm>
            <a:off x="2037600" y="4207250"/>
            <a:ext cx="1182300" cy="597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Buck Converter</a:t>
            </a:r>
            <a:endParaRPr sz="2000"/>
          </a:p>
        </p:txBody>
      </p:sp>
      <p:pic>
        <p:nvPicPr>
          <p:cNvPr id="211" name="Google Shape;211;p36"/>
          <p:cNvPicPr preferRelativeResize="0"/>
          <p:nvPr/>
        </p:nvPicPr>
        <p:blipFill>
          <a:blip r:embed="rId3">
            <a:alphaModFix/>
          </a:blip>
          <a:stretch>
            <a:fillRect/>
          </a:stretch>
        </p:blipFill>
        <p:spPr>
          <a:xfrm>
            <a:off x="146100" y="1171325"/>
            <a:ext cx="6368126" cy="2800850"/>
          </a:xfrm>
          <a:prstGeom prst="rect">
            <a:avLst/>
          </a:prstGeom>
          <a:noFill/>
          <a:ln>
            <a:noFill/>
          </a:ln>
        </p:spPr>
      </p:pic>
      <p:pic>
        <p:nvPicPr>
          <p:cNvPr id="212" name="Google Shape;212;p36"/>
          <p:cNvPicPr preferRelativeResize="0"/>
          <p:nvPr/>
        </p:nvPicPr>
        <p:blipFill>
          <a:blip r:embed="rId4">
            <a:alphaModFix/>
          </a:blip>
          <a:stretch>
            <a:fillRect/>
          </a:stretch>
        </p:blipFill>
        <p:spPr>
          <a:xfrm>
            <a:off x="6616326" y="1430200"/>
            <a:ext cx="2318673" cy="22831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7"/>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Goal Detection</a:t>
            </a:r>
            <a:endParaRPr sz="2000"/>
          </a:p>
        </p:txBody>
      </p:sp>
      <p:pic>
        <p:nvPicPr>
          <p:cNvPr id="218" name="Google Shape;218;p37"/>
          <p:cNvPicPr preferRelativeResize="0"/>
          <p:nvPr/>
        </p:nvPicPr>
        <p:blipFill>
          <a:blip r:embed="rId3">
            <a:alphaModFix/>
          </a:blip>
          <a:stretch>
            <a:fillRect/>
          </a:stretch>
        </p:blipFill>
        <p:spPr>
          <a:xfrm>
            <a:off x="1862487" y="792375"/>
            <a:ext cx="5419076" cy="4106800"/>
          </a:xfrm>
          <a:prstGeom prst="rect">
            <a:avLst/>
          </a:prstGeom>
          <a:noFill/>
          <a:ln>
            <a:noFill/>
          </a:ln>
        </p:spPr>
      </p:pic>
      <p:sp>
        <p:nvSpPr>
          <p:cNvPr id="219" name="Google Shape;219;p37"/>
          <p:cNvSpPr/>
          <p:nvPr/>
        </p:nvSpPr>
        <p:spPr>
          <a:xfrm>
            <a:off x="3207325" y="914400"/>
            <a:ext cx="1163400" cy="1720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Goal Detection</a:t>
            </a:r>
            <a:endParaRPr sz="2000"/>
          </a:p>
        </p:txBody>
      </p:sp>
      <p:pic>
        <p:nvPicPr>
          <p:cNvPr id="225" name="Google Shape;225;p38"/>
          <p:cNvPicPr preferRelativeResize="0"/>
          <p:nvPr/>
        </p:nvPicPr>
        <p:blipFill>
          <a:blip r:embed="rId3">
            <a:alphaModFix/>
          </a:blip>
          <a:stretch>
            <a:fillRect/>
          </a:stretch>
        </p:blipFill>
        <p:spPr>
          <a:xfrm>
            <a:off x="311725" y="777525"/>
            <a:ext cx="2705100" cy="4116458"/>
          </a:xfrm>
          <a:prstGeom prst="rect">
            <a:avLst/>
          </a:prstGeom>
          <a:noFill/>
          <a:ln>
            <a:noFill/>
          </a:ln>
        </p:spPr>
      </p:pic>
      <p:pic>
        <p:nvPicPr>
          <p:cNvPr id="226" name="Google Shape;226;p38"/>
          <p:cNvPicPr preferRelativeResize="0"/>
          <p:nvPr/>
        </p:nvPicPr>
        <p:blipFill>
          <a:blip r:embed="rId4">
            <a:alphaModFix/>
          </a:blip>
          <a:stretch>
            <a:fillRect/>
          </a:stretch>
        </p:blipFill>
        <p:spPr>
          <a:xfrm>
            <a:off x="3171450" y="777525"/>
            <a:ext cx="2705100" cy="2162175"/>
          </a:xfrm>
          <a:prstGeom prst="rect">
            <a:avLst/>
          </a:prstGeom>
          <a:noFill/>
          <a:ln>
            <a:noFill/>
          </a:ln>
        </p:spPr>
      </p:pic>
      <p:pic>
        <p:nvPicPr>
          <p:cNvPr id="227" name="Google Shape;227;p38"/>
          <p:cNvPicPr preferRelativeResize="0"/>
          <p:nvPr/>
        </p:nvPicPr>
        <p:blipFill>
          <a:blip r:embed="rId5">
            <a:alphaModFix/>
          </a:blip>
          <a:stretch>
            <a:fillRect/>
          </a:stretch>
        </p:blipFill>
        <p:spPr>
          <a:xfrm>
            <a:off x="3171450" y="3103200"/>
            <a:ext cx="5407747" cy="1817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Menu Encoder</a:t>
            </a:r>
            <a:endParaRPr sz="2000"/>
          </a:p>
        </p:txBody>
      </p:sp>
      <p:pic>
        <p:nvPicPr>
          <p:cNvPr id="233" name="Google Shape;233;p39"/>
          <p:cNvPicPr preferRelativeResize="0"/>
          <p:nvPr/>
        </p:nvPicPr>
        <p:blipFill>
          <a:blip r:embed="rId3">
            <a:alphaModFix/>
          </a:blip>
          <a:stretch>
            <a:fillRect/>
          </a:stretch>
        </p:blipFill>
        <p:spPr>
          <a:xfrm>
            <a:off x="1816825" y="760925"/>
            <a:ext cx="5510350" cy="4175975"/>
          </a:xfrm>
          <a:prstGeom prst="rect">
            <a:avLst/>
          </a:prstGeom>
          <a:noFill/>
          <a:ln>
            <a:noFill/>
          </a:ln>
        </p:spPr>
      </p:pic>
      <p:sp>
        <p:nvSpPr>
          <p:cNvPr id="234" name="Google Shape;234;p39"/>
          <p:cNvSpPr/>
          <p:nvPr/>
        </p:nvSpPr>
        <p:spPr>
          <a:xfrm>
            <a:off x="4358175" y="2175925"/>
            <a:ext cx="4968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Menu Encoder</a:t>
            </a:r>
            <a:endParaRPr sz="2000"/>
          </a:p>
        </p:txBody>
      </p:sp>
      <p:pic>
        <p:nvPicPr>
          <p:cNvPr id="240" name="Google Shape;240;p40"/>
          <p:cNvPicPr preferRelativeResize="0"/>
          <p:nvPr/>
        </p:nvPicPr>
        <p:blipFill>
          <a:blip r:embed="rId3">
            <a:alphaModFix/>
          </a:blip>
          <a:stretch>
            <a:fillRect/>
          </a:stretch>
        </p:blipFill>
        <p:spPr>
          <a:xfrm>
            <a:off x="968900" y="846675"/>
            <a:ext cx="7206243" cy="39242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LED Level Shifters</a:t>
            </a:r>
            <a:endParaRPr sz="2000"/>
          </a:p>
        </p:txBody>
      </p:sp>
      <p:pic>
        <p:nvPicPr>
          <p:cNvPr id="246" name="Google Shape;246;p41"/>
          <p:cNvPicPr preferRelativeResize="0"/>
          <p:nvPr/>
        </p:nvPicPr>
        <p:blipFill>
          <a:blip r:embed="rId3">
            <a:alphaModFix/>
          </a:blip>
          <a:stretch>
            <a:fillRect/>
          </a:stretch>
        </p:blipFill>
        <p:spPr>
          <a:xfrm>
            <a:off x="1823787" y="765175"/>
            <a:ext cx="5496475" cy="4165451"/>
          </a:xfrm>
          <a:prstGeom prst="rect">
            <a:avLst/>
          </a:prstGeom>
          <a:noFill/>
          <a:ln>
            <a:noFill/>
          </a:ln>
        </p:spPr>
      </p:pic>
      <p:sp>
        <p:nvSpPr>
          <p:cNvPr id="247" name="Google Shape;247;p41"/>
          <p:cNvSpPr/>
          <p:nvPr/>
        </p:nvSpPr>
        <p:spPr>
          <a:xfrm>
            <a:off x="6200825" y="1386075"/>
            <a:ext cx="779700" cy="462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Project 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2"/>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LED Level Shifters</a:t>
            </a:r>
            <a:endParaRPr sz="2000"/>
          </a:p>
        </p:txBody>
      </p:sp>
      <p:pic>
        <p:nvPicPr>
          <p:cNvPr id="253" name="Google Shape;253;p42"/>
          <p:cNvPicPr preferRelativeResize="0"/>
          <p:nvPr/>
        </p:nvPicPr>
        <p:blipFill>
          <a:blip r:embed="rId3">
            <a:alphaModFix/>
          </a:blip>
          <a:stretch>
            <a:fillRect/>
          </a:stretch>
        </p:blipFill>
        <p:spPr>
          <a:xfrm>
            <a:off x="1157020" y="914400"/>
            <a:ext cx="1930056" cy="3941425"/>
          </a:xfrm>
          <a:prstGeom prst="rect">
            <a:avLst/>
          </a:prstGeom>
          <a:noFill/>
          <a:ln>
            <a:noFill/>
          </a:ln>
        </p:spPr>
      </p:pic>
      <p:pic>
        <p:nvPicPr>
          <p:cNvPr id="254" name="Google Shape;254;p42"/>
          <p:cNvPicPr preferRelativeResize="0"/>
          <p:nvPr/>
        </p:nvPicPr>
        <p:blipFill>
          <a:blip r:embed="rId4">
            <a:alphaModFix/>
          </a:blip>
          <a:stretch>
            <a:fillRect/>
          </a:stretch>
        </p:blipFill>
        <p:spPr>
          <a:xfrm>
            <a:off x="3189151" y="1389325"/>
            <a:ext cx="5752124" cy="29915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3"/>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EEPROM</a:t>
            </a:r>
            <a:endParaRPr sz="2000"/>
          </a:p>
        </p:txBody>
      </p:sp>
      <p:pic>
        <p:nvPicPr>
          <p:cNvPr id="260" name="Google Shape;260;p43"/>
          <p:cNvPicPr preferRelativeResize="0"/>
          <p:nvPr/>
        </p:nvPicPr>
        <p:blipFill>
          <a:blip r:embed="rId3">
            <a:alphaModFix/>
          </a:blip>
          <a:stretch>
            <a:fillRect/>
          </a:stretch>
        </p:blipFill>
        <p:spPr>
          <a:xfrm>
            <a:off x="1691700" y="583875"/>
            <a:ext cx="5760600" cy="4365626"/>
          </a:xfrm>
          <a:prstGeom prst="rect">
            <a:avLst/>
          </a:prstGeom>
          <a:noFill/>
          <a:ln>
            <a:noFill/>
          </a:ln>
        </p:spPr>
      </p:pic>
      <p:sp>
        <p:nvSpPr>
          <p:cNvPr id="261" name="Google Shape;261;p43"/>
          <p:cNvSpPr/>
          <p:nvPr/>
        </p:nvSpPr>
        <p:spPr>
          <a:xfrm>
            <a:off x="6270000" y="1744525"/>
            <a:ext cx="918000" cy="594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4"/>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EEPROM</a:t>
            </a:r>
            <a:endParaRPr sz="2000"/>
          </a:p>
        </p:txBody>
      </p:sp>
      <p:pic>
        <p:nvPicPr>
          <p:cNvPr id="267" name="Google Shape;267;p44"/>
          <p:cNvPicPr preferRelativeResize="0"/>
          <p:nvPr/>
        </p:nvPicPr>
        <p:blipFill>
          <a:blip r:embed="rId3">
            <a:alphaModFix/>
          </a:blip>
          <a:stretch>
            <a:fillRect/>
          </a:stretch>
        </p:blipFill>
        <p:spPr>
          <a:xfrm>
            <a:off x="152400" y="1041650"/>
            <a:ext cx="8839202" cy="2642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5"/>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ESD Protection</a:t>
            </a:r>
            <a:endParaRPr sz="2000"/>
          </a:p>
        </p:txBody>
      </p:sp>
      <p:pic>
        <p:nvPicPr>
          <p:cNvPr id="273" name="Google Shape;273;p45"/>
          <p:cNvPicPr preferRelativeResize="0"/>
          <p:nvPr/>
        </p:nvPicPr>
        <p:blipFill>
          <a:blip r:embed="rId3">
            <a:alphaModFix/>
          </a:blip>
          <a:stretch>
            <a:fillRect/>
          </a:stretch>
        </p:blipFill>
        <p:spPr>
          <a:xfrm>
            <a:off x="1833412" y="792400"/>
            <a:ext cx="5477174" cy="4150824"/>
          </a:xfrm>
          <a:prstGeom prst="rect">
            <a:avLst/>
          </a:prstGeom>
          <a:noFill/>
          <a:ln>
            <a:noFill/>
          </a:ln>
        </p:spPr>
      </p:pic>
      <p:sp>
        <p:nvSpPr>
          <p:cNvPr id="274" name="Google Shape;274;p45"/>
          <p:cNvSpPr/>
          <p:nvPr/>
        </p:nvSpPr>
        <p:spPr>
          <a:xfrm>
            <a:off x="1955850" y="3040050"/>
            <a:ext cx="2892900" cy="914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6"/>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ESD Protection</a:t>
            </a:r>
            <a:endParaRPr sz="2000"/>
          </a:p>
        </p:txBody>
      </p:sp>
      <p:pic>
        <p:nvPicPr>
          <p:cNvPr id="280" name="Google Shape;280;p46"/>
          <p:cNvPicPr preferRelativeResize="0"/>
          <p:nvPr/>
        </p:nvPicPr>
        <p:blipFill>
          <a:blip r:embed="rId3">
            <a:alphaModFix/>
          </a:blip>
          <a:stretch>
            <a:fillRect/>
          </a:stretch>
        </p:blipFill>
        <p:spPr>
          <a:xfrm>
            <a:off x="152400" y="1129675"/>
            <a:ext cx="8839200" cy="26543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7"/>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External Connectors (Inputs)</a:t>
            </a:r>
            <a:endParaRPr sz="2000"/>
          </a:p>
        </p:txBody>
      </p:sp>
      <p:pic>
        <p:nvPicPr>
          <p:cNvPr id="286" name="Google Shape;286;p47"/>
          <p:cNvPicPr preferRelativeResize="0"/>
          <p:nvPr/>
        </p:nvPicPr>
        <p:blipFill>
          <a:blip r:embed="rId3">
            <a:alphaModFix/>
          </a:blip>
          <a:stretch>
            <a:fillRect/>
          </a:stretch>
        </p:blipFill>
        <p:spPr>
          <a:xfrm>
            <a:off x="311725" y="853000"/>
            <a:ext cx="2251802" cy="3924302"/>
          </a:xfrm>
          <a:prstGeom prst="rect">
            <a:avLst/>
          </a:prstGeom>
          <a:noFill/>
          <a:ln>
            <a:noFill/>
          </a:ln>
        </p:spPr>
      </p:pic>
      <p:pic>
        <p:nvPicPr>
          <p:cNvPr id="287" name="Google Shape;287;p47"/>
          <p:cNvPicPr preferRelativeResize="0"/>
          <p:nvPr/>
        </p:nvPicPr>
        <p:blipFill>
          <a:blip r:embed="rId4">
            <a:alphaModFix/>
          </a:blip>
          <a:stretch>
            <a:fillRect/>
          </a:stretch>
        </p:blipFill>
        <p:spPr>
          <a:xfrm>
            <a:off x="2646726" y="853000"/>
            <a:ext cx="2681499" cy="2127925"/>
          </a:xfrm>
          <a:prstGeom prst="rect">
            <a:avLst/>
          </a:prstGeom>
          <a:noFill/>
          <a:ln>
            <a:noFill/>
          </a:ln>
        </p:spPr>
      </p:pic>
      <p:pic>
        <p:nvPicPr>
          <p:cNvPr id="288" name="Google Shape;288;p47"/>
          <p:cNvPicPr preferRelativeResize="0"/>
          <p:nvPr/>
        </p:nvPicPr>
        <p:blipFill>
          <a:blip r:embed="rId5">
            <a:alphaModFix/>
          </a:blip>
          <a:stretch>
            <a:fillRect/>
          </a:stretch>
        </p:blipFill>
        <p:spPr>
          <a:xfrm>
            <a:off x="5378034" y="878150"/>
            <a:ext cx="2791766" cy="2102775"/>
          </a:xfrm>
          <a:prstGeom prst="rect">
            <a:avLst/>
          </a:prstGeom>
          <a:noFill/>
          <a:ln>
            <a:noFill/>
          </a:ln>
        </p:spPr>
      </p:pic>
      <p:pic>
        <p:nvPicPr>
          <p:cNvPr id="289" name="Google Shape;289;p47"/>
          <p:cNvPicPr preferRelativeResize="0"/>
          <p:nvPr/>
        </p:nvPicPr>
        <p:blipFill>
          <a:blip r:embed="rId6">
            <a:alphaModFix/>
          </a:blip>
          <a:stretch>
            <a:fillRect/>
          </a:stretch>
        </p:blipFill>
        <p:spPr>
          <a:xfrm>
            <a:off x="2646727" y="3007574"/>
            <a:ext cx="3782832" cy="17697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8"/>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Master PCB</a:t>
            </a:r>
            <a:endParaRPr sz="2500"/>
          </a:p>
          <a:p>
            <a:pPr indent="0" lvl="0" marL="0" rtl="0" algn="l">
              <a:spcBef>
                <a:spcPts val="0"/>
              </a:spcBef>
              <a:spcAft>
                <a:spcPts val="0"/>
              </a:spcAft>
              <a:buNone/>
            </a:pPr>
            <a:r>
              <a:rPr lang="en" sz="2000"/>
              <a:t>External Connectors (Outputs)</a:t>
            </a:r>
            <a:endParaRPr sz="2000"/>
          </a:p>
        </p:txBody>
      </p:sp>
      <p:pic>
        <p:nvPicPr>
          <p:cNvPr id="295" name="Google Shape;295;p48"/>
          <p:cNvPicPr preferRelativeResize="0"/>
          <p:nvPr/>
        </p:nvPicPr>
        <p:blipFill>
          <a:blip r:embed="rId3">
            <a:alphaModFix/>
          </a:blip>
          <a:stretch>
            <a:fillRect/>
          </a:stretch>
        </p:blipFill>
        <p:spPr>
          <a:xfrm>
            <a:off x="311725" y="1079375"/>
            <a:ext cx="3001438" cy="3234774"/>
          </a:xfrm>
          <a:prstGeom prst="rect">
            <a:avLst/>
          </a:prstGeom>
          <a:noFill/>
          <a:ln>
            <a:noFill/>
          </a:ln>
        </p:spPr>
      </p:pic>
      <p:pic>
        <p:nvPicPr>
          <p:cNvPr id="296" name="Google Shape;296;p48"/>
          <p:cNvPicPr preferRelativeResize="0"/>
          <p:nvPr/>
        </p:nvPicPr>
        <p:blipFill>
          <a:blip r:embed="rId4">
            <a:alphaModFix/>
          </a:blip>
          <a:stretch>
            <a:fillRect/>
          </a:stretch>
        </p:blipFill>
        <p:spPr>
          <a:xfrm>
            <a:off x="3520470" y="1079375"/>
            <a:ext cx="1836850" cy="1442450"/>
          </a:xfrm>
          <a:prstGeom prst="rect">
            <a:avLst/>
          </a:prstGeom>
          <a:noFill/>
          <a:ln>
            <a:noFill/>
          </a:ln>
        </p:spPr>
      </p:pic>
      <p:pic>
        <p:nvPicPr>
          <p:cNvPr id="297" name="Google Shape;297;p48"/>
          <p:cNvPicPr preferRelativeResize="0"/>
          <p:nvPr/>
        </p:nvPicPr>
        <p:blipFill>
          <a:blip r:embed="rId5">
            <a:alphaModFix/>
          </a:blip>
          <a:stretch>
            <a:fillRect/>
          </a:stretch>
        </p:blipFill>
        <p:spPr>
          <a:xfrm>
            <a:off x="3520478" y="2704225"/>
            <a:ext cx="2828225" cy="1609925"/>
          </a:xfrm>
          <a:prstGeom prst="rect">
            <a:avLst/>
          </a:prstGeom>
          <a:noFill/>
          <a:ln>
            <a:noFill/>
          </a:ln>
        </p:spPr>
      </p:pic>
      <p:pic>
        <p:nvPicPr>
          <p:cNvPr id="298" name="Google Shape;298;p48"/>
          <p:cNvPicPr preferRelativeResize="0"/>
          <p:nvPr/>
        </p:nvPicPr>
        <p:blipFill>
          <a:blip r:embed="rId6">
            <a:alphaModFix/>
          </a:blip>
          <a:stretch>
            <a:fillRect/>
          </a:stretch>
        </p:blipFill>
        <p:spPr>
          <a:xfrm>
            <a:off x="6648500" y="1068725"/>
            <a:ext cx="1836850" cy="3256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9"/>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PCB Layout</a:t>
            </a:r>
            <a:r>
              <a:rPr lang="en"/>
              <a:t> – </a:t>
            </a:r>
            <a:r>
              <a:rPr i="1" lang="en"/>
              <a:t>Master PCB</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0"/>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a:t>
            </a:r>
            <a:r>
              <a:rPr lang="en" sz="2500"/>
              <a:t>: Master PCB</a:t>
            </a:r>
            <a:endParaRPr sz="2500"/>
          </a:p>
          <a:p>
            <a:pPr indent="0" lvl="0" marL="0" rtl="0" algn="l">
              <a:spcBef>
                <a:spcPts val="0"/>
              </a:spcBef>
              <a:spcAft>
                <a:spcPts val="0"/>
              </a:spcAft>
              <a:buNone/>
            </a:pPr>
            <a:r>
              <a:rPr lang="en" sz="2000"/>
              <a:t>Overview</a:t>
            </a:r>
            <a:endParaRPr sz="2000"/>
          </a:p>
        </p:txBody>
      </p:sp>
      <p:pic>
        <p:nvPicPr>
          <p:cNvPr id="309" name="Google Shape;309;p50"/>
          <p:cNvPicPr preferRelativeResize="0"/>
          <p:nvPr/>
        </p:nvPicPr>
        <p:blipFill>
          <a:blip r:embed="rId3">
            <a:alphaModFix/>
          </a:blip>
          <a:stretch>
            <a:fillRect/>
          </a:stretch>
        </p:blipFill>
        <p:spPr>
          <a:xfrm>
            <a:off x="311725" y="1061638"/>
            <a:ext cx="4020424" cy="3924297"/>
          </a:xfrm>
          <a:prstGeom prst="rect">
            <a:avLst/>
          </a:prstGeom>
          <a:noFill/>
          <a:ln>
            <a:noFill/>
          </a:ln>
        </p:spPr>
      </p:pic>
      <p:pic>
        <p:nvPicPr>
          <p:cNvPr id="310" name="Google Shape;310;p50"/>
          <p:cNvPicPr preferRelativeResize="0"/>
          <p:nvPr/>
        </p:nvPicPr>
        <p:blipFill>
          <a:blip r:embed="rId4">
            <a:alphaModFix/>
          </a:blip>
          <a:stretch>
            <a:fillRect/>
          </a:stretch>
        </p:blipFill>
        <p:spPr>
          <a:xfrm>
            <a:off x="4811899" y="1061638"/>
            <a:ext cx="4020422" cy="39242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1"/>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Buck Converter</a:t>
            </a:r>
            <a:endParaRPr sz="2000"/>
          </a:p>
        </p:txBody>
      </p:sp>
      <p:pic>
        <p:nvPicPr>
          <p:cNvPr id="316" name="Google Shape;316;p51"/>
          <p:cNvPicPr preferRelativeResize="0"/>
          <p:nvPr/>
        </p:nvPicPr>
        <p:blipFill>
          <a:blip r:embed="rId3">
            <a:alphaModFix/>
          </a:blip>
          <a:stretch>
            <a:fillRect/>
          </a:stretch>
        </p:blipFill>
        <p:spPr>
          <a:xfrm>
            <a:off x="5886375" y="0"/>
            <a:ext cx="3257625" cy="3179724"/>
          </a:xfrm>
          <a:prstGeom prst="rect">
            <a:avLst/>
          </a:prstGeom>
          <a:noFill/>
          <a:ln>
            <a:noFill/>
          </a:ln>
        </p:spPr>
      </p:pic>
      <p:pic>
        <p:nvPicPr>
          <p:cNvPr id="317" name="Google Shape;317;p51"/>
          <p:cNvPicPr preferRelativeResize="0"/>
          <p:nvPr/>
        </p:nvPicPr>
        <p:blipFill>
          <a:blip r:embed="rId4">
            <a:alphaModFix/>
          </a:blip>
          <a:stretch>
            <a:fillRect/>
          </a:stretch>
        </p:blipFill>
        <p:spPr>
          <a:xfrm>
            <a:off x="1953725" y="855275"/>
            <a:ext cx="3646701" cy="3949400"/>
          </a:xfrm>
          <a:prstGeom prst="rect">
            <a:avLst/>
          </a:prstGeom>
          <a:noFill/>
          <a:ln>
            <a:noFill/>
          </a:ln>
        </p:spPr>
      </p:pic>
      <p:sp>
        <p:nvSpPr>
          <p:cNvPr id="318" name="Google Shape;318;p51"/>
          <p:cNvSpPr/>
          <p:nvPr/>
        </p:nvSpPr>
        <p:spPr>
          <a:xfrm>
            <a:off x="6345475" y="25175"/>
            <a:ext cx="641400" cy="6414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19" name="Google Shape;319;p51"/>
          <p:cNvPicPr preferRelativeResize="0"/>
          <p:nvPr/>
        </p:nvPicPr>
        <p:blipFill>
          <a:blip r:embed="rId5">
            <a:alphaModFix/>
          </a:blip>
          <a:stretch>
            <a:fillRect/>
          </a:stretch>
        </p:blipFill>
        <p:spPr>
          <a:xfrm>
            <a:off x="5743501" y="3280874"/>
            <a:ext cx="2081164" cy="16589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9762" l="17789" r="17827" t="10480"/>
          <a:stretch/>
        </p:blipFill>
        <p:spPr>
          <a:xfrm>
            <a:off x="5044100" y="1498338"/>
            <a:ext cx="3910224" cy="2724700"/>
          </a:xfrm>
          <a:prstGeom prst="rect">
            <a:avLst/>
          </a:prstGeom>
          <a:noFill/>
          <a:ln>
            <a:noFill/>
          </a:ln>
          <a:effectLst>
            <a:outerShdw blurRad="57150" rotWithShape="0" algn="bl" dir="5460000" dist="57150">
              <a:srgbClr val="000000">
                <a:alpha val="50000"/>
              </a:srgbClr>
            </a:outerShdw>
          </a:effectLst>
        </p:spPr>
      </p:pic>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Smart Air Hockey Table (SAHT)</a:t>
            </a:r>
            <a:endParaRPr/>
          </a:p>
        </p:txBody>
      </p:sp>
      <p:sp>
        <p:nvSpPr>
          <p:cNvPr id="80" name="Google Shape;80;p16"/>
          <p:cNvSpPr txBox="1"/>
          <p:nvPr>
            <p:ph idx="1" type="body"/>
          </p:nvPr>
        </p:nvSpPr>
        <p:spPr>
          <a:xfrm>
            <a:off x="311700" y="1152475"/>
            <a:ext cx="47127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Char char="●"/>
            </a:pPr>
            <a:r>
              <a:rPr b="1" lang="en"/>
              <a:t>Enhanced Gameplay:</a:t>
            </a:r>
            <a:r>
              <a:rPr lang="en"/>
              <a:t> Blends air hockey with tech</a:t>
            </a:r>
            <a:endParaRPr/>
          </a:p>
          <a:p>
            <a:pPr indent="-317182" lvl="0" marL="457200" rtl="0" algn="l">
              <a:spcBef>
                <a:spcPts val="1000"/>
              </a:spcBef>
              <a:spcAft>
                <a:spcPts val="0"/>
              </a:spcAft>
              <a:buSzPct val="100000"/>
              <a:buChar char="●"/>
            </a:pPr>
            <a:r>
              <a:rPr b="1" lang="en"/>
              <a:t>Dynamic RGB LED Grid:</a:t>
            </a:r>
            <a:r>
              <a:rPr lang="en"/>
              <a:t> LEDs provide visual </a:t>
            </a:r>
            <a:r>
              <a:rPr lang="en"/>
              <a:t>feedback</a:t>
            </a:r>
            <a:endParaRPr/>
          </a:p>
          <a:p>
            <a:pPr indent="-317182" lvl="0" marL="457200" rtl="0" algn="l">
              <a:spcBef>
                <a:spcPts val="1000"/>
              </a:spcBef>
              <a:spcAft>
                <a:spcPts val="0"/>
              </a:spcAft>
              <a:buSzPct val="100000"/>
              <a:buChar char="●"/>
            </a:pPr>
            <a:r>
              <a:rPr b="1" lang="en"/>
              <a:t>Precise Puck Tracking:</a:t>
            </a:r>
            <a:r>
              <a:rPr lang="en"/>
              <a:t> Grid of Hall Effect sensors under the playing surface to ensure accurate real-time tracking of a puck embedded with a magnet</a:t>
            </a:r>
            <a:endParaRPr/>
          </a:p>
          <a:p>
            <a:pPr indent="-317182" lvl="0" marL="457200" rtl="0" algn="l">
              <a:spcBef>
                <a:spcPts val="1000"/>
              </a:spcBef>
              <a:spcAft>
                <a:spcPts val="0"/>
              </a:spcAft>
              <a:buSzPct val="100000"/>
              <a:buChar char="●"/>
            </a:pPr>
            <a:r>
              <a:rPr b="1" lang="en"/>
              <a:t>Goal Detection:</a:t>
            </a:r>
            <a:r>
              <a:rPr lang="en"/>
              <a:t> LDR and LED pairs for score detection</a:t>
            </a:r>
            <a:endParaRPr/>
          </a:p>
          <a:p>
            <a:pPr indent="-317182" lvl="0" marL="457200" rtl="0" algn="l">
              <a:spcBef>
                <a:spcPts val="1000"/>
              </a:spcBef>
              <a:spcAft>
                <a:spcPts val="0"/>
              </a:spcAft>
              <a:buSzPct val="100000"/>
              <a:buChar char="●"/>
            </a:pPr>
            <a:r>
              <a:rPr b="1" lang="en"/>
              <a:t>OLED Score Display:</a:t>
            </a:r>
            <a:r>
              <a:rPr lang="en"/>
              <a:t> Side display for score tracking</a:t>
            </a:r>
            <a:endParaRPr/>
          </a:p>
          <a:p>
            <a:pPr indent="-317182" lvl="0" marL="457200" rtl="0" algn="l">
              <a:spcBef>
                <a:spcPts val="1000"/>
              </a:spcBef>
              <a:spcAft>
                <a:spcPts val="1000"/>
              </a:spcAft>
              <a:buSzPct val="100000"/>
              <a:buChar char="●"/>
            </a:pPr>
            <a:r>
              <a:rPr b="1" lang="en"/>
              <a:t>Power Supply:</a:t>
            </a:r>
            <a:r>
              <a:rPr lang="en"/>
              <a:t> Power the table from a wall outlet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2"/>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STM32</a:t>
            </a:r>
            <a:endParaRPr sz="2000"/>
          </a:p>
        </p:txBody>
      </p:sp>
      <p:pic>
        <p:nvPicPr>
          <p:cNvPr id="325" name="Google Shape;325;p52"/>
          <p:cNvPicPr preferRelativeResize="0"/>
          <p:nvPr/>
        </p:nvPicPr>
        <p:blipFill>
          <a:blip r:embed="rId3">
            <a:alphaModFix/>
          </a:blip>
          <a:stretch>
            <a:fillRect/>
          </a:stretch>
        </p:blipFill>
        <p:spPr>
          <a:xfrm>
            <a:off x="5886375" y="0"/>
            <a:ext cx="3257625" cy="3179724"/>
          </a:xfrm>
          <a:prstGeom prst="rect">
            <a:avLst/>
          </a:prstGeom>
          <a:noFill/>
          <a:ln>
            <a:noFill/>
          </a:ln>
        </p:spPr>
      </p:pic>
      <p:sp>
        <p:nvSpPr>
          <p:cNvPr id="326" name="Google Shape;326;p52"/>
          <p:cNvSpPr/>
          <p:nvPr/>
        </p:nvSpPr>
        <p:spPr>
          <a:xfrm>
            <a:off x="6810825" y="914400"/>
            <a:ext cx="1157100" cy="10980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27" name="Google Shape;327;p52"/>
          <p:cNvPicPr preferRelativeResize="0"/>
          <p:nvPr/>
        </p:nvPicPr>
        <p:blipFill>
          <a:blip r:embed="rId4">
            <a:alphaModFix/>
          </a:blip>
          <a:stretch>
            <a:fillRect/>
          </a:stretch>
        </p:blipFill>
        <p:spPr>
          <a:xfrm>
            <a:off x="158700" y="972475"/>
            <a:ext cx="5581575" cy="3863098"/>
          </a:xfrm>
          <a:prstGeom prst="rect">
            <a:avLst/>
          </a:prstGeom>
          <a:noFill/>
          <a:ln>
            <a:noFill/>
          </a:ln>
        </p:spPr>
      </p:pic>
      <p:sp>
        <p:nvSpPr>
          <p:cNvPr id="328" name="Google Shape;328;p52"/>
          <p:cNvSpPr/>
          <p:nvPr/>
        </p:nvSpPr>
        <p:spPr>
          <a:xfrm>
            <a:off x="158700" y="972484"/>
            <a:ext cx="2004600" cy="190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29" name="Google Shape;329;p52"/>
          <p:cNvSpPr/>
          <p:nvPr/>
        </p:nvSpPr>
        <p:spPr>
          <a:xfrm>
            <a:off x="158700" y="1483324"/>
            <a:ext cx="1382100" cy="215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30" name="Google Shape;330;p52"/>
          <p:cNvSpPr/>
          <p:nvPr/>
        </p:nvSpPr>
        <p:spPr>
          <a:xfrm>
            <a:off x="5100275" y="3584650"/>
            <a:ext cx="639900" cy="125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3"/>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Goal Detection</a:t>
            </a:r>
            <a:endParaRPr sz="2000"/>
          </a:p>
        </p:txBody>
      </p:sp>
      <p:pic>
        <p:nvPicPr>
          <p:cNvPr id="336" name="Google Shape;336;p53"/>
          <p:cNvPicPr preferRelativeResize="0"/>
          <p:nvPr/>
        </p:nvPicPr>
        <p:blipFill>
          <a:blip r:embed="rId3">
            <a:alphaModFix/>
          </a:blip>
          <a:stretch>
            <a:fillRect/>
          </a:stretch>
        </p:blipFill>
        <p:spPr>
          <a:xfrm>
            <a:off x="5886375" y="0"/>
            <a:ext cx="3257625" cy="3179724"/>
          </a:xfrm>
          <a:prstGeom prst="rect">
            <a:avLst/>
          </a:prstGeom>
          <a:noFill/>
          <a:ln>
            <a:noFill/>
          </a:ln>
        </p:spPr>
      </p:pic>
      <p:sp>
        <p:nvSpPr>
          <p:cNvPr id="337" name="Google Shape;337;p53"/>
          <p:cNvSpPr/>
          <p:nvPr/>
        </p:nvSpPr>
        <p:spPr>
          <a:xfrm>
            <a:off x="5942975" y="738300"/>
            <a:ext cx="1037700" cy="20100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38" name="Google Shape;338;p53"/>
          <p:cNvPicPr preferRelativeResize="0"/>
          <p:nvPr/>
        </p:nvPicPr>
        <p:blipFill>
          <a:blip r:embed="rId4">
            <a:alphaModFix/>
          </a:blip>
          <a:stretch>
            <a:fillRect/>
          </a:stretch>
        </p:blipFill>
        <p:spPr>
          <a:xfrm>
            <a:off x="3188449" y="544800"/>
            <a:ext cx="2367224" cy="4411676"/>
          </a:xfrm>
          <a:prstGeom prst="rect">
            <a:avLst/>
          </a:prstGeom>
          <a:noFill/>
          <a:ln>
            <a:noFill/>
          </a:ln>
        </p:spPr>
      </p:pic>
      <p:sp>
        <p:nvSpPr>
          <p:cNvPr id="339" name="Google Shape;339;p53"/>
          <p:cNvSpPr/>
          <p:nvPr/>
        </p:nvSpPr>
        <p:spPr>
          <a:xfrm>
            <a:off x="4372200" y="2855150"/>
            <a:ext cx="1306800" cy="210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40" name="Google Shape;340;p53"/>
          <p:cNvSpPr/>
          <p:nvPr/>
        </p:nvSpPr>
        <p:spPr>
          <a:xfrm>
            <a:off x="4194675" y="539123"/>
            <a:ext cx="1361100" cy="335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4"/>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LED Level Shifters</a:t>
            </a:r>
            <a:endParaRPr sz="2000"/>
          </a:p>
        </p:txBody>
      </p:sp>
      <p:pic>
        <p:nvPicPr>
          <p:cNvPr id="346" name="Google Shape;346;p54"/>
          <p:cNvPicPr preferRelativeResize="0"/>
          <p:nvPr/>
        </p:nvPicPr>
        <p:blipFill>
          <a:blip r:embed="rId3">
            <a:alphaModFix/>
          </a:blip>
          <a:stretch>
            <a:fillRect/>
          </a:stretch>
        </p:blipFill>
        <p:spPr>
          <a:xfrm>
            <a:off x="5886375" y="0"/>
            <a:ext cx="3257625" cy="3179724"/>
          </a:xfrm>
          <a:prstGeom prst="rect">
            <a:avLst/>
          </a:prstGeom>
          <a:noFill/>
          <a:ln>
            <a:noFill/>
          </a:ln>
        </p:spPr>
      </p:pic>
      <p:sp>
        <p:nvSpPr>
          <p:cNvPr id="347" name="Google Shape;347;p54"/>
          <p:cNvSpPr/>
          <p:nvPr/>
        </p:nvSpPr>
        <p:spPr>
          <a:xfrm>
            <a:off x="6427225" y="2163375"/>
            <a:ext cx="811200" cy="7797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48" name="Google Shape;348;p54"/>
          <p:cNvPicPr preferRelativeResize="0"/>
          <p:nvPr/>
        </p:nvPicPr>
        <p:blipFill>
          <a:blip r:embed="rId4">
            <a:alphaModFix/>
          </a:blip>
          <a:stretch>
            <a:fillRect/>
          </a:stretch>
        </p:blipFill>
        <p:spPr>
          <a:xfrm>
            <a:off x="1177475" y="914400"/>
            <a:ext cx="4261708" cy="39243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5"/>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EEPROM</a:t>
            </a:r>
            <a:endParaRPr sz="2000"/>
          </a:p>
        </p:txBody>
      </p:sp>
      <p:pic>
        <p:nvPicPr>
          <p:cNvPr id="354" name="Google Shape;354;p55"/>
          <p:cNvPicPr preferRelativeResize="0"/>
          <p:nvPr/>
        </p:nvPicPr>
        <p:blipFill>
          <a:blip r:embed="rId3">
            <a:alphaModFix/>
          </a:blip>
          <a:stretch>
            <a:fillRect/>
          </a:stretch>
        </p:blipFill>
        <p:spPr>
          <a:xfrm>
            <a:off x="5886375" y="0"/>
            <a:ext cx="3257625" cy="3179724"/>
          </a:xfrm>
          <a:prstGeom prst="rect">
            <a:avLst/>
          </a:prstGeom>
          <a:noFill/>
          <a:ln>
            <a:noFill/>
          </a:ln>
        </p:spPr>
      </p:pic>
      <p:sp>
        <p:nvSpPr>
          <p:cNvPr id="355" name="Google Shape;355;p55"/>
          <p:cNvSpPr/>
          <p:nvPr/>
        </p:nvSpPr>
        <p:spPr>
          <a:xfrm>
            <a:off x="7559200" y="1591100"/>
            <a:ext cx="572400" cy="440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56" name="Google Shape;356;p55"/>
          <p:cNvPicPr preferRelativeResize="0"/>
          <p:nvPr/>
        </p:nvPicPr>
        <p:blipFill rotWithShape="1">
          <a:blip r:embed="rId4">
            <a:alphaModFix/>
          </a:blip>
          <a:srcRect b="0" l="22820" r="21179" t="0"/>
          <a:stretch/>
        </p:blipFill>
        <p:spPr>
          <a:xfrm>
            <a:off x="1490850" y="886450"/>
            <a:ext cx="3775356" cy="39242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6"/>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OLED Connectors</a:t>
            </a:r>
            <a:endParaRPr sz="2000"/>
          </a:p>
        </p:txBody>
      </p:sp>
      <p:pic>
        <p:nvPicPr>
          <p:cNvPr id="362" name="Google Shape;362;p56"/>
          <p:cNvPicPr preferRelativeResize="0"/>
          <p:nvPr/>
        </p:nvPicPr>
        <p:blipFill>
          <a:blip r:embed="rId3">
            <a:alphaModFix/>
          </a:blip>
          <a:stretch>
            <a:fillRect/>
          </a:stretch>
        </p:blipFill>
        <p:spPr>
          <a:xfrm>
            <a:off x="5886375" y="0"/>
            <a:ext cx="3257625" cy="3179724"/>
          </a:xfrm>
          <a:prstGeom prst="rect">
            <a:avLst/>
          </a:prstGeom>
          <a:noFill/>
          <a:ln>
            <a:noFill/>
          </a:ln>
        </p:spPr>
      </p:pic>
      <p:sp>
        <p:nvSpPr>
          <p:cNvPr id="363" name="Google Shape;363;p56"/>
          <p:cNvSpPr/>
          <p:nvPr/>
        </p:nvSpPr>
        <p:spPr>
          <a:xfrm>
            <a:off x="8376750" y="1509350"/>
            <a:ext cx="522000" cy="11193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64" name="Google Shape;364;p56"/>
          <p:cNvPicPr preferRelativeResize="0"/>
          <p:nvPr/>
        </p:nvPicPr>
        <p:blipFill>
          <a:blip r:embed="rId4">
            <a:alphaModFix/>
          </a:blip>
          <a:stretch>
            <a:fillRect/>
          </a:stretch>
        </p:blipFill>
        <p:spPr>
          <a:xfrm>
            <a:off x="3276499" y="538525"/>
            <a:ext cx="2174875" cy="4327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7"/>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PCB Layout: Master PCB</a:t>
            </a:r>
            <a:endParaRPr sz="2500"/>
          </a:p>
          <a:p>
            <a:pPr indent="0" lvl="0" marL="0" rtl="0" algn="l">
              <a:spcBef>
                <a:spcPts val="0"/>
              </a:spcBef>
              <a:spcAft>
                <a:spcPts val="0"/>
              </a:spcAft>
              <a:buNone/>
            </a:pPr>
            <a:r>
              <a:rPr lang="en" sz="2000"/>
              <a:t>Menu Encoder</a:t>
            </a:r>
            <a:endParaRPr sz="2000"/>
          </a:p>
        </p:txBody>
      </p:sp>
      <p:pic>
        <p:nvPicPr>
          <p:cNvPr id="370" name="Google Shape;370;p57"/>
          <p:cNvPicPr preferRelativeResize="0"/>
          <p:nvPr/>
        </p:nvPicPr>
        <p:blipFill>
          <a:blip r:embed="rId3">
            <a:alphaModFix/>
          </a:blip>
          <a:stretch>
            <a:fillRect/>
          </a:stretch>
        </p:blipFill>
        <p:spPr>
          <a:xfrm>
            <a:off x="5886375" y="0"/>
            <a:ext cx="3257625" cy="3179724"/>
          </a:xfrm>
          <a:prstGeom prst="rect">
            <a:avLst/>
          </a:prstGeom>
          <a:noFill/>
          <a:ln>
            <a:noFill/>
          </a:ln>
        </p:spPr>
      </p:pic>
      <p:sp>
        <p:nvSpPr>
          <p:cNvPr id="371" name="Google Shape;371;p57"/>
          <p:cNvSpPr/>
          <p:nvPr/>
        </p:nvSpPr>
        <p:spPr>
          <a:xfrm>
            <a:off x="5930375" y="345925"/>
            <a:ext cx="930900" cy="6477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72" name="Google Shape;372;p57"/>
          <p:cNvPicPr preferRelativeResize="0"/>
          <p:nvPr/>
        </p:nvPicPr>
        <p:blipFill>
          <a:blip r:embed="rId4">
            <a:alphaModFix/>
          </a:blip>
          <a:stretch>
            <a:fillRect/>
          </a:stretch>
        </p:blipFill>
        <p:spPr>
          <a:xfrm>
            <a:off x="183850" y="1079375"/>
            <a:ext cx="5581574" cy="3572408"/>
          </a:xfrm>
          <a:prstGeom prst="rect">
            <a:avLst/>
          </a:prstGeom>
          <a:noFill/>
          <a:ln>
            <a:noFill/>
          </a:ln>
        </p:spPr>
      </p:pic>
      <p:sp>
        <p:nvSpPr>
          <p:cNvPr id="373" name="Google Shape;373;p57"/>
          <p:cNvSpPr/>
          <p:nvPr/>
        </p:nvSpPr>
        <p:spPr>
          <a:xfrm>
            <a:off x="3949400" y="1079375"/>
            <a:ext cx="1811100" cy="142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74" name="Google Shape;374;p57"/>
          <p:cNvSpPr/>
          <p:nvPr/>
        </p:nvSpPr>
        <p:spPr>
          <a:xfrm>
            <a:off x="183850" y="3747300"/>
            <a:ext cx="2476200" cy="91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75" name="Google Shape;375;p57"/>
          <p:cNvSpPr/>
          <p:nvPr/>
        </p:nvSpPr>
        <p:spPr>
          <a:xfrm>
            <a:off x="3391150" y="1079375"/>
            <a:ext cx="1811100" cy="88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8"/>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Footprint Verification: Master PCB</a:t>
            </a:r>
            <a:endParaRPr sz="2500"/>
          </a:p>
          <a:p>
            <a:pPr indent="0" lvl="0" marL="0" rtl="0" algn="l">
              <a:spcBef>
                <a:spcPts val="0"/>
              </a:spcBef>
              <a:spcAft>
                <a:spcPts val="0"/>
              </a:spcAft>
              <a:buNone/>
            </a:pPr>
            <a:r>
              <a:t/>
            </a:r>
            <a:endParaRPr sz="2000"/>
          </a:p>
        </p:txBody>
      </p:sp>
      <p:sp>
        <p:nvSpPr>
          <p:cNvPr id="381" name="Google Shape;381;p58"/>
          <p:cNvSpPr/>
          <p:nvPr/>
        </p:nvSpPr>
        <p:spPr>
          <a:xfrm>
            <a:off x="3949400" y="1079375"/>
            <a:ext cx="1811100" cy="142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82" name="Google Shape;382;p58"/>
          <p:cNvSpPr/>
          <p:nvPr/>
        </p:nvSpPr>
        <p:spPr>
          <a:xfrm>
            <a:off x="183850" y="3747300"/>
            <a:ext cx="2476200" cy="91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383" name="Google Shape;383;p58"/>
          <p:cNvPicPr preferRelativeResize="0"/>
          <p:nvPr/>
        </p:nvPicPr>
        <p:blipFill rotWithShape="1">
          <a:blip r:embed="rId3">
            <a:alphaModFix/>
          </a:blip>
          <a:srcRect b="12441" l="18638" r="20530" t="6822"/>
          <a:stretch/>
        </p:blipFill>
        <p:spPr>
          <a:xfrm>
            <a:off x="2910509" y="726800"/>
            <a:ext cx="3888876" cy="38707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9"/>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Electrical Schematic </a:t>
            </a:r>
            <a:r>
              <a:rPr i="1" lang="en"/>
              <a:t>– </a:t>
            </a:r>
            <a:r>
              <a:rPr i="1" lang="en"/>
              <a:t>Sensor PCB</a:t>
            </a:r>
            <a:endParaRPr i="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60"/>
          <p:cNvPicPr preferRelativeResize="0"/>
          <p:nvPr/>
        </p:nvPicPr>
        <p:blipFill>
          <a:blip r:embed="rId3">
            <a:alphaModFix/>
          </a:blip>
          <a:stretch>
            <a:fillRect/>
          </a:stretch>
        </p:blipFill>
        <p:spPr>
          <a:xfrm>
            <a:off x="1890087" y="914400"/>
            <a:ext cx="5363830" cy="4133086"/>
          </a:xfrm>
          <a:prstGeom prst="rect">
            <a:avLst/>
          </a:prstGeom>
          <a:noFill/>
          <a:ln>
            <a:noFill/>
          </a:ln>
        </p:spPr>
      </p:pic>
      <p:sp>
        <p:nvSpPr>
          <p:cNvPr id="394" name="Google Shape;394;p60"/>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Sensor PCB</a:t>
            </a:r>
            <a:endParaRPr sz="2500"/>
          </a:p>
          <a:p>
            <a:pPr indent="0" lvl="0" marL="0" rtl="0" algn="l">
              <a:spcBef>
                <a:spcPts val="0"/>
              </a:spcBef>
              <a:spcAft>
                <a:spcPts val="0"/>
              </a:spcAft>
              <a:buNone/>
            </a:pPr>
            <a:r>
              <a:rPr lang="en" sz="2000"/>
              <a:t>Overview</a:t>
            </a:r>
            <a:endParaRPr sz="2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1"/>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Sensor PCB</a:t>
            </a:r>
            <a:endParaRPr sz="2500"/>
          </a:p>
          <a:p>
            <a:pPr indent="0" lvl="0" marL="0" rtl="0" algn="l">
              <a:spcBef>
                <a:spcPts val="0"/>
              </a:spcBef>
              <a:spcAft>
                <a:spcPts val="0"/>
              </a:spcAft>
              <a:buNone/>
            </a:pPr>
            <a:r>
              <a:rPr lang="en" sz="2000"/>
              <a:t>LEDs</a:t>
            </a:r>
            <a:endParaRPr sz="2000"/>
          </a:p>
        </p:txBody>
      </p:sp>
      <p:pic>
        <p:nvPicPr>
          <p:cNvPr id="400" name="Google Shape;400;p61"/>
          <p:cNvPicPr preferRelativeResize="0"/>
          <p:nvPr/>
        </p:nvPicPr>
        <p:blipFill>
          <a:blip r:embed="rId3">
            <a:alphaModFix/>
          </a:blip>
          <a:stretch>
            <a:fillRect/>
          </a:stretch>
        </p:blipFill>
        <p:spPr>
          <a:xfrm>
            <a:off x="2303400" y="914400"/>
            <a:ext cx="4537211" cy="41330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PSDRs</a:t>
            </a:r>
            <a:endParaRPr/>
          </a:p>
        </p:txBody>
      </p:sp>
      <p:sp>
        <p:nvSpPr>
          <p:cNvPr id="86" name="Google Shape;86;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Char char="●"/>
            </a:pPr>
            <a:r>
              <a:rPr lang="en"/>
              <a:t>PSDR #1 (</a:t>
            </a:r>
            <a:r>
              <a:rPr i="1" lang="en"/>
              <a:t>Hardware</a:t>
            </a:r>
            <a:r>
              <a:rPr lang="en"/>
              <a:t>): An ability for the microcontroller to </a:t>
            </a:r>
            <a:r>
              <a:rPr lang="en" u="sng"/>
              <a:t>determine the puck’s position on the playing surface</a:t>
            </a:r>
            <a:r>
              <a:rPr lang="en"/>
              <a:t> by interpreting signals from a grid of hall effect switches beneath it, using digital gates to consolidate individual signals into row and column bit vectors.</a:t>
            </a:r>
            <a:endParaRPr/>
          </a:p>
          <a:p>
            <a:pPr indent="-317182" lvl="0" marL="457200" rtl="0" algn="l">
              <a:spcBef>
                <a:spcPts val="1000"/>
              </a:spcBef>
              <a:spcAft>
                <a:spcPts val="0"/>
              </a:spcAft>
              <a:buSzPct val="100000"/>
              <a:buChar char="●"/>
            </a:pPr>
            <a:r>
              <a:rPr lang="en"/>
              <a:t>PSDR #2 (</a:t>
            </a:r>
            <a:r>
              <a:rPr i="1" lang="en"/>
              <a:t>Hardware</a:t>
            </a:r>
            <a:r>
              <a:rPr lang="en"/>
              <a:t>): An ability for the microcontroller to automatically </a:t>
            </a:r>
            <a:r>
              <a:rPr lang="en" u="sng"/>
              <a:t>detect goals scored</a:t>
            </a:r>
            <a:r>
              <a:rPr lang="en"/>
              <a:t> using an LED and analog photoresistor pair digitized using a comparator installed at each goal.</a:t>
            </a:r>
            <a:endParaRPr/>
          </a:p>
          <a:p>
            <a:pPr indent="-317182" lvl="0" marL="457200" rtl="0" algn="l">
              <a:spcBef>
                <a:spcPts val="1000"/>
              </a:spcBef>
              <a:spcAft>
                <a:spcPts val="0"/>
              </a:spcAft>
              <a:buSzPct val="100000"/>
              <a:buChar char="●"/>
            </a:pPr>
            <a:r>
              <a:rPr lang="en"/>
              <a:t>PSDR #3 (</a:t>
            </a:r>
            <a:r>
              <a:rPr i="1" lang="en"/>
              <a:t>Hardware</a:t>
            </a:r>
            <a:r>
              <a:rPr lang="en"/>
              <a:t>): An ability for the microcontroller to </a:t>
            </a:r>
            <a:r>
              <a:rPr lang="en" u="sng"/>
              <a:t>display game score</a:t>
            </a:r>
            <a:r>
              <a:rPr lang="en"/>
              <a:t> on an OLED display using the SPI protocol.</a:t>
            </a:r>
            <a:endParaRPr/>
          </a:p>
          <a:p>
            <a:pPr indent="-317182" lvl="0" marL="457200" rtl="0" algn="l">
              <a:spcBef>
                <a:spcPts val="1000"/>
              </a:spcBef>
              <a:spcAft>
                <a:spcPts val="0"/>
              </a:spcAft>
              <a:buSzPct val="100000"/>
              <a:buChar char="●"/>
            </a:pPr>
            <a:r>
              <a:rPr lang="en"/>
              <a:t>PSDR #4 (</a:t>
            </a:r>
            <a:r>
              <a:rPr i="1" lang="en"/>
              <a:t>Hardware</a:t>
            </a:r>
            <a:r>
              <a:rPr lang="en"/>
              <a:t>): An ability for the microcontroller to </a:t>
            </a:r>
            <a:r>
              <a:rPr lang="en" u="sng"/>
              <a:t>control a large grid of individually-addressable WS2812B RGB LEDs</a:t>
            </a:r>
            <a:r>
              <a:rPr lang="en"/>
              <a:t> </a:t>
            </a:r>
            <a:r>
              <a:rPr lang="en"/>
              <a:t>beneath</a:t>
            </a:r>
            <a:r>
              <a:rPr lang="en"/>
              <a:t> the playing surface using the LED’s custom communication protocol.</a:t>
            </a:r>
            <a:endParaRPr/>
          </a:p>
          <a:p>
            <a:pPr indent="-317182" lvl="0" marL="457200" rtl="0" algn="l">
              <a:spcBef>
                <a:spcPts val="1000"/>
              </a:spcBef>
              <a:spcAft>
                <a:spcPts val="1000"/>
              </a:spcAft>
              <a:buSzPct val="100000"/>
              <a:buChar char="●"/>
            </a:pPr>
            <a:r>
              <a:rPr lang="en"/>
              <a:t>PSDR #5 (</a:t>
            </a:r>
            <a:r>
              <a:rPr i="1" lang="en"/>
              <a:t>Hardware</a:t>
            </a:r>
            <a:r>
              <a:rPr lang="en"/>
              <a:t>): An ability to </a:t>
            </a:r>
            <a:r>
              <a:rPr lang="en" u="sng"/>
              <a:t>provide power</a:t>
            </a:r>
            <a:r>
              <a:rPr lang="en"/>
              <a:t> to the microcontroller at 3.3V using a buck converter from a 5V source.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2"/>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Sensor PCB</a:t>
            </a:r>
            <a:endParaRPr sz="2500"/>
          </a:p>
          <a:p>
            <a:pPr indent="0" lvl="0" marL="0" rtl="0" algn="l">
              <a:spcBef>
                <a:spcPts val="0"/>
              </a:spcBef>
              <a:spcAft>
                <a:spcPts val="0"/>
              </a:spcAft>
              <a:buNone/>
            </a:pPr>
            <a:r>
              <a:rPr lang="en" sz="2000"/>
              <a:t>Hall Effect Sensors</a:t>
            </a:r>
            <a:endParaRPr sz="2000"/>
          </a:p>
        </p:txBody>
      </p:sp>
      <p:pic>
        <p:nvPicPr>
          <p:cNvPr id="406" name="Google Shape;406;p62"/>
          <p:cNvPicPr preferRelativeResize="0"/>
          <p:nvPr/>
        </p:nvPicPr>
        <p:blipFill>
          <a:blip r:embed="rId3">
            <a:alphaModFix/>
          </a:blip>
          <a:stretch>
            <a:fillRect/>
          </a:stretch>
        </p:blipFill>
        <p:spPr>
          <a:xfrm>
            <a:off x="2298800" y="914400"/>
            <a:ext cx="4546397" cy="41330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3"/>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Sensor PCB</a:t>
            </a:r>
            <a:endParaRPr sz="2500"/>
          </a:p>
          <a:p>
            <a:pPr indent="0" lvl="0" marL="0" rtl="0" algn="l">
              <a:spcBef>
                <a:spcPts val="0"/>
              </a:spcBef>
              <a:spcAft>
                <a:spcPts val="0"/>
              </a:spcAft>
              <a:buNone/>
            </a:pPr>
            <a:r>
              <a:rPr lang="en" sz="2000"/>
              <a:t>Hall Effect Signal Compression</a:t>
            </a:r>
            <a:endParaRPr sz="2000"/>
          </a:p>
        </p:txBody>
      </p:sp>
      <p:pic>
        <p:nvPicPr>
          <p:cNvPr id="412" name="Google Shape;412;p63"/>
          <p:cNvPicPr preferRelativeResize="0"/>
          <p:nvPr/>
        </p:nvPicPr>
        <p:blipFill>
          <a:blip r:embed="rId3">
            <a:alphaModFix/>
          </a:blip>
          <a:stretch>
            <a:fillRect/>
          </a:stretch>
        </p:blipFill>
        <p:spPr>
          <a:xfrm>
            <a:off x="1940600" y="914400"/>
            <a:ext cx="5262800" cy="41330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4"/>
          <p:cNvSpPr txBox="1"/>
          <p:nvPr>
            <p:ph type="title"/>
          </p:nvPr>
        </p:nvSpPr>
        <p:spPr>
          <a:xfrm>
            <a:off x="311725" y="0"/>
            <a:ext cx="8520600" cy="91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Electrical Schematic: Sensor PCB</a:t>
            </a:r>
            <a:endParaRPr sz="2500"/>
          </a:p>
          <a:p>
            <a:pPr indent="0" lvl="0" marL="0" rtl="0" algn="l">
              <a:spcBef>
                <a:spcPts val="0"/>
              </a:spcBef>
              <a:spcAft>
                <a:spcPts val="0"/>
              </a:spcAft>
              <a:buNone/>
            </a:pPr>
            <a:r>
              <a:rPr lang="en" sz="2000"/>
              <a:t>External Connectors</a:t>
            </a:r>
            <a:endParaRPr sz="2000"/>
          </a:p>
        </p:txBody>
      </p:sp>
      <p:pic>
        <p:nvPicPr>
          <p:cNvPr id="418" name="Google Shape;418;p64"/>
          <p:cNvPicPr preferRelativeResize="0"/>
          <p:nvPr/>
        </p:nvPicPr>
        <p:blipFill>
          <a:blip r:embed="rId3">
            <a:alphaModFix/>
          </a:blip>
          <a:stretch>
            <a:fillRect/>
          </a:stretch>
        </p:blipFill>
        <p:spPr>
          <a:xfrm>
            <a:off x="820063" y="914400"/>
            <a:ext cx="7503851" cy="413308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PCB Layout</a:t>
            </a:r>
            <a:r>
              <a:rPr lang="en"/>
              <a:t> </a:t>
            </a:r>
            <a:r>
              <a:rPr i="1" lang="en"/>
              <a:t>– </a:t>
            </a:r>
            <a:r>
              <a:rPr i="1" lang="en"/>
              <a:t>Sensor PCB</a:t>
            </a:r>
            <a:endParaRPr i="1"/>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6"/>
          <p:cNvPicPr preferRelativeResize="0"/>
          <p:nvPr/>
        </p:nvPicPr>
        <p:blipFill>
          <a:blip r:embed="rId3">
            <a:alphaModFix/>
          </a:blip>
          <a:stretch>
            <a:fillRect/>
          </a:stretch>
        </p:blipFill>
        <p:spPr>
          <a:xfrm>
            <a:off x="126625" y="914400"/>
            <a:ext cx="4436182" cy="4133089"/>
          </a:xfrm>
          <a:prstGeom prst="rect">
            <a:avLst/>
          </a:prstGeom>
          <a:noFill/>
          <a:ln>
            <a:noFill/>
          </a:ln>
        </p:spPr>
      </p:pic>
      <p:pic>
        <p:nvPicPr>
          <p:cNvPr id="429" name="Google Shape;429;p66"/>
          <p:cNvPicPr preferRelativeResize="0"/>
          <p:nvPr/>
        </p:nvPicPr>
        <p:blipFill>
          <a:blip r:embed="rId4">
            <a:alphaModFix/>
          </a:blip>
          <a:stretch>
            <a:fillRect/>
          </a:stretch>
        </p:blipFill>
        <p:spPr>
          <a:xfrm>
            <a:off x="4562800" y="914400"/>
            <a:ext cx="4454550" cy="4133088"/>
          </a:xfrm>
          <a:prstGeom prst="rect">
            <a:avLst/>
          </a:prstGeom>
          <a:noFill/>
          <a:ln>
            <a:noFill/>
          </a:ln>
        </p:spPr>
      </p:pic>
      <p:sp>
        <p:nvSpPr>
          <p:cNvPr id="430" name="Google Shape;430;p66"/>
          <p:cNvSpPr txBox="1"/>
          <p:nvPr>
            <p:ph type="title"/>
          </p:nvPr>
        </p:nvSpPr>
        <p:spPr>
          <a:xfrm>
            <a:off x="311700" y="341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Layout: Sensor PCB</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7"/>
          <p:cNvSpPr txBox="1"/>
          <p:nvPr>
            <p:ph type="title"/>
          </p:nvPr>
        </p:nvSpPr>
        <p:spPr>
          <a:xfrm>
            <a:off x="311700" y="341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Footprint Verification</a:t>
            </a:r>
            <a:r>
              <a:rPr lang="en"/>
              <a:t>: Sensor PCB</a:t>
            </a:r>
            <a:endParaRPr/>
          </a:p>
        </p:txBody>
      </p:sp>
      <p:pic>
        <p:nvPicPr>
          <p:cNvPr id="436" name="Google Shape;436;p67"/>
          <p:cNvPicPr preferRelativeResize="0"/>
          <p:nvPr/>
        </p:nvPicPr>
        <p:blipFill>
          <a:blip r:embed="rId3">
            <a:alphaModFix/>
          </a:blip>
          <a:stretch>
            <a:fillRect/>
          </a:stretch>
        </p:blipFill>
        <p:spPr>
          <a:xfrm>
            <a:off x="2427663" y="914400"/>
            <a:ext cx="4288671" cy="41330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8"/>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Prototyping Progress</a:t>
            </a:r>
            <a:endParaRPr i="1"/>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pic>
        <p:nvPicPr>
          <p:cNvPr id="447" name="Google Shape;447;p69"/>
          <p:cNvPicPr preferRelativeResize="0"/>
          <p:nvPr/>
        </p:nvPicPr>
        <p:blipFill rotWithShape="1">
          <a:blip r:embed="rId3">
            <a:alphaModFix/>
          </a:blip>
          <a:srcRect b="15382" l="13765" r="15821" t="11539"/>
          <a:stretch/>
        </p:blipFill>
        <p:spPr>
          <a:xfrm>
            <a:off x="4572000" y="1328191"/>
            <a:ext cx="4260301" cy="2487110"/>
          </a:xfrm>
          <a:prstGeom prst="rect">
            <a:avLst/>
          </a:prstGeom>
          <a:noFill/>
          <a:ln>
            <a:noFill/>
          </a:ln>
          <a:effectLst>
            <a:outerShdw blurRad="57150" rotWithShape="0" algn="bl" dir="2640000" dist="47625">
              <a:srgbClr val="000000">
                <a:alpha val="50000"/>
              </a:srgbClr>
            </a:outerShdw>
          </a:effectLst>
        </p:spPr>
      </p:pic>
      <p:sp>
        <p:nvSpPr>
          <p:cNvPr id="448" name="Google Shape;448;p69"/>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sp>
        <p:nvSpPr>
          <p:cNvPr id="454" name="Google Shape;454;p70"/>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455" name="Google Shape;455;p70"/>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pic>
        <p:nvPicPr>
          <p:cNvPr id="456" name="Google Shape;456;p70"/>
          <p:cNvPicPr preferRelativeResize="0"/>
          <p:nvPr/>
        </p:nvPicPr>
        <p:blipFill rotWithShape="1">
          <a:blip r:embed="rId3">
            <a:alphaModFix/>
          </a:blip>
          <a:srcRect b="0" l="0" r="14310" t="0"/>
          <a:stretch/>
        </p:blipFill>
        <p:spPr>
          <a:xfrm>
            <a:off x="4571998" y="1173450"/>
            <a:ext cx="4260301" cy="2796595"/>
          </a:xfrm>
          <a:prstGeom prst="rect">
            <a:avLst/>
          </a:prstGeom>
          <a:noFill/>
          <a:ln>
            <a:noFill/>
          </a:ln>
          <a:effectLst>
            <a:outerShdw blurRad="57150" rotWithShape="0" algn="bl" dir="2640000" dist="47625">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sp>
        <p:nvSpPr>
          <p:cNvPr id="462" name="Google Shape;462;p71"/>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463" name="Google Shape;463;p71"/>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sp>
        <p:nvSpPr>
          <p:cNvPr id="464" name="Google Shape;464;p71"/>
          <p:cNvSpPr txBox="1"/>
          <p:nvPr/>
        </p:nvSpPr>
        <p:spPr>
          <a:xfrm>
            <a:off x="311700" y="1809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Goal Detection LDR</a:t>
            </a:r>
            <a:endParaRPr>
              <a:latin typeface="Proxima Nova"/>
              <a:ea typeface="Proxima Nova"/>
              <a:cs typeface="Proxima Nova"/>
              <a:sym typeface="Proxima Nova"/>
            </a:endParaRPr>
          </a:p>
        </p:txBody>
      </p:sp>
      <p:pic>
        <p:nvPicPr>
          <p:cNvPr id="465" name="Google Shape;465;p71"/>
          <p:cNvPicPr preferRelativeResize="0"/>
          <p:nvPr/>
        </p:nvPicPr>
        <p:blipFill rotWithShape="1">
          <a:blip r:embed="rId3">
            <a:alphaModFix/>
          </a:blip>
          <a:srcRect b="20187" l="0" r="0" t="13185"/>
          <a:stretch/>
        </p:blipFill>
        <p:spPr>
          <a:xfrm>
            <a:off x="4572000" y="679513"/>
            <a:ext cx="4260300" cy="3784474"/>
          </a:xfrm>
          <a:prstGeom prst="rect">
            <a:avLst/>
          </a:prstGeom>
          <a:noFill/>
          <a:ln>
            <a:noFill/>
          </a:ln>
          <a:effectLst>
            <a:outerShdw blurRad="57150" rotWithShape="0" algn="bl" dir="2640000" dist="47625">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Major Components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sp>
        <p:nvSpPr>
          <p:cNvPr id="471" name="Google Shape;471;p72"/>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472" name="Google Shape;472;p72"/>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sp>
        <p:nvSpPr>
          <p:cNvPr id="473" name="Google Shape;473;p72"/>
          <p:cNvSpPr txBox="1"/>
          <p:nvPr/>
        </p:nvSpPr>
        <p:spPr>
          <a:xfrm>
            <a:off x="311700" y="2137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Push Button Rotary Encoder</a:t>
            </a:r>
            <a:endParaRPr>
              <a:latin typeface="Proxima Nova"/>
              <a:ea typeface="Proxima Nova"/>
              <a:cs typeface="Proxima Nova"/>
              <a:sym typeface="Proxima Nova"/>
            </a:endParaRPr>
          </a:p>
        </p:txBody>
      </p:sp>
      <p:sp>
        <p:nvSpPr>
          <p:cNvPr id="474" name="Google Shape;474;p72"/>
          <p:cNvSpPr txBox="1"/>
          <p:nvPr/>
        </p:nvSpPr>
        <p:spPr>
          <a:xfrm>
            <a:off x="311700" y="1809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Goal Detection LDR</a:t>
            </a:r>
            <a:endParaRPr>
              <a:latin typeface="Proxima Nova"/>
              <a:ea typeface="Proxima Nova"/>
              <a:cs typeface="Proxima Nova"/>
              <a:sym typeface="Proxima Nova"/>
            </a:endParaRPr>
          </a:p>
        </p:txBody>
      </p:sp>
      <p:pic>
        <p:nvPicPr>
          <p:cNvPr id="475" name="Google Shape;475;p72"/>
          <p:cNvPicPr preferRelativeResize="0"/>
          <p:nvPr/>
        </p:nvPicPr>
        <p:blipFill>
          <a:blip r:embed="rId3">
            <a:alphaModFix/>
          </a:blip>
          <a:stretch>
            <a:fillRect/>
          </a:stretch>
        </p:blipFill>
        <p:spPr>
          <a:xfrm>
            <a:off x="4572000" y="441614"/>
            <a:ext cx="4260300" cy="426027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pic>
        <p:nvPicPr>
          <p:cNvPr id="481" name="Google Shape;481;p73"/>
          <p:cNvPicPr preferRelativeResize="0"/>
          <p:nvPr/>
        </p:nvPicPr>
        <p:blipFill rotWithShape="1">
          <a:blip r:embed="rId3">
            <a:alphaModFix/>
          </a:blip>
          <a:srcRect b="15382" l="13765" r="15821" t="11539"/>
          <a:stretch/>
        </p:blipFill>
        <p:spPr>
          <a:xfrm>
            <a:off x="4572000" y="1328191"/>
            <a:ext cx="4260301" cy="2487110"/>
          </a:xfrm>
          <a:prstGeom prst="rect">
            <a:avLst/>
          </a:prstGeom>
          <a:noFill/>
          <a:ln>
            <a:noFill/>
          </a:ln>
          <a:effectLst>
            <a:outerShdw blurRad="57150" rotWithShape="0" algn="bl" dir="2640000" dist="47625">
              <a:srgbClr val="000000">
                <a:alpha val="50000"/>
              </a:srgbClr>
            </a:outerShdw>
          </a:effectLst>
        </p:spPr>
      </p:pic>
      <p:sp>
        <p:nvSpPr>
          <p:cNvPr id="482" name="Google Shape;482;p73"/>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483" name="Google Shape;483;p73"/>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sp>
        <p:nvSpPr>
          <p:cNvPr id="484" name="Google Shape;484;p73"/>
          <p:cNvSpPr txBox="1"/>
          <p:nvPr/>
        </p:nvSpPr>
        <p:spPr>
          <a:xfrm>
            <a:off x="311700" y="2137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Push Button Rotary Encoder</a:t>
            </a:r>
            <a:endParaRPr>
              <a:latin typeface="Proxima Nova"/>
              <a:ea typeface="Proxima Nova"/>
              <a:cs typeface="Proxima Nova"/>
              <a:sym typeface="Proxima Nova"/>
            </a:endParaRPr>
          </a:p>
        </p:txBody>
      </p:sp>
      <p:sp>
        <p:nvSpPr>
          <p:cNvPr id="485" name="Google Shape;485;p73"/>
          <p:cNvSpPr txBox="1"/>
          <p:nvPr/>
        </p:nvSpPr>
        <p:spPr>
          <a:xfrm>
            <a:off x="311700" y="2466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Hall Effect Sensor Matrix</a:t>
            </a:r>
            <a:endParaRPr>
              <a:latin typeface="Proxima Nova"/>
              <a:ea typeface="Proxima Nova"/>
              <a:cs typeface="Proxima Nova"/>
              <a:sym typeface="Proxima Nova"/>
            </a:endParaRPr>
          </a:p>
        </p:txBody>
      </p:sp>
      <p:sp>
        <p:nvSpPr>
          <p:cNvPr id="486" name="Google Shape;486;p73"/>
          <p:cNvSpPr txBox="1"/>
          <p:nvPr/>
        </p:nvSpPr>
        <p:spPr>
          <a:xfrm>
            <a:off x="311700" y="1809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Goal Detection LDR</a:t>
            </a:r>
            <a:endParaRPr>
              <a:latin typeface="Proxima Nova"/>
              <a:ea typeface="Proxima Nova"/>
              <a:cs typeface="Proxima Nova"/>
              <a:sym typeface="Proxima Nov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sp>
        <p:nvSpPr>
          <p:cNvPr id="492" name="Google Shape;492;p74"/>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493" name="Google Shape;493;p74"/>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sp>
        <p:nvSpPr>
          <p:cNvPr id="494" name="Google Shape;494;p74"/>
          <p:cNvSpPr txBox="1"/>
          <p:nvPr/>
        </p:nvSpPr>
        <p:spPr>
          <a:xfrm>
            <a:off x="311700" y="2137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Push Button Rotary Encoder</a:t>
            </a:r>
            <a:endParaRPr>
              <a:latin typeface="Proxima Nova"/>
              <a:ea typeface="Proxima Nova"/>
              <a:cs typeface="Proxima Nova"/>
              <a:sym typeface="Proxima Nova"/>
            </a:endParaRPr>
          </a:p>
        </p:txBody>
      </p:sp>
      <p:sp>
        <p:nvSpPr>
          <p:cNvPr id="495" name="Google Shape;495;p74"/>
          <p:cNvSpPr txBox="1"/>
          <p:nvPr/>
        </p:nvSpPr>
        <p:spPr>
          <a:xfrm>
            <a:off x="311700" y="2466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Hall Effect Sensor Matrix</a:t>
            </a:r>
            <a:endParaRPr>
              <a:latin typeface="Proxima Nova"/>
              <a:ea typeface="Proxima Nova"/>
              <a:cs typeface="Proxima Nova"/>
              <a:sym typeface="Proxima Nova"/>
            </a:endParaRPr>
          </a:p>
        </p:txBody>
      </p:sp>
      <p:sp>
        <p:nvSpPr>
          <p:cNvPr id="496" name="Google Shape;496;p74"/>
          <p:cNvSpPr txBox="1"/>
          <p:nvPr/>
        </p:nvSpPr>
        <p:spPr>
          <a:xfrm>
            <a:off x="311700" y="1809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Goal Detection LDR</a:t>
            </a:r>
            <a:endParaRPr>
              <a:latin typeface="Proxima Nova"/>
              <a:ea typeface="Proxima Nova"/>
              <a:cs typeface="Proxima Nova"/>
              <a:sym typeface="Proxima Nova"/>
            </a:endParaRPr>
          </a:p>
        </p:txBody>
      </p:sp>
      <p:sp>
        <p:nvSpPr>
          <p:cNvPr id="497" name="Google Shape;497;p74"/>
          <p:cNvSpPr txBox="1"/>
          <p:nvPr/>
        </p:nvSpPr>
        <p:spPr>
          <a:xfrm>
            <a:off x="311700" y="2794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Blower Fan Power Control</a:t>
            </a:r>
            <a:endParaRPr>
              <a:latin typeface="Proxima Nova"/>
              <a:ea typeface="Proxima Nova"/>
              <a:cs typeface="Proxima Nova"/>
              <a:sym typeface="Proxima Nova"/>
            </a:endParaRPr>
          </a:p>
        </p:txBody>
      </p:sp>
      <p:pic>
        <p:nvPicPr>
          <p:cNvPr id="498" name="Google Shape;498;p74"/>
          <p:cNvPicPr preferRelativeResize="0"/>
          <p:nvPr/>
        </p:nvPicPr>
        <p:blipFill>
          <a:blip r:embed="rId3">
            <a:alphaModFix/>
          </a:blip>
          <a:stretch>
            <a:fillRect/>
          </a:stretch>
        </p:blipFill>
        <p:spPr>
          <a:xfrm>
            <a:off x="4572000" y="974137"/>
            <a:ext cx="4260301" cy="3195226"/>
          </a:xfrm>
          <a:prstGeom prst="rect">
            <a:avLst/>
          </a:prstGeom>
          <a:noFill/>
          <a:ln>
            <a:noFill/>
          </a:ln>
          <a:effectLst>
            <a:outerShdw blurRad="57150" rotWithShape="0" algn="bl" dir="2640000" dist="47625">
              <a:srgbClr val="000000">
                <a:alpha val="5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sp>
        <p:nvSpPr>
          <p:cNvPr id="504" name="Google Shape;504;p75"/>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505" name="Google Shape;505;p75"/>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sp>
        <p:nvSpPr>
          <p:cNvPr id="506" name="Google Shape;506;p75"/>
          <p:cNvSpPr txBox="1"/>
          <p:nvPr/>
        </p:nvSpPr>
        <p:spPr>
          <a:xfrm>
            <a:off x="311700" y="2137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Push Button Rotary Encoder</a:t>
            </a:r>
            <a:endParaRPr>
              <a:latin typeface="Proxima Nova"/>
              <a:ea typeface="Proxima Nova"/>
              <a:cs typeface="Proxima Nova"/>
              <a:sym typeface="Proxima Nova"/>
            </a:endParaRPr>
          </a:p>
        </p:txBody>
      </p:sp>
      <p:sp>
        <p:nvSpPr>
          <p:cNvPr id="507" name="Google Shape;507;p75"/>
          <p:cNvSpPr txBox="1"/>
          <p:nvPr/>
        </p:nvSpPr>
        <p:spPr>
          <a:xfrm>
            <a:off x="311700" y="2466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Hall Effect Sensor Matrix</a:t>
            </a:r>
            <a:endParaRPr>
              <a:latin typeface="Proxima Nova"/>
              <a:ea typeface="Proxima Nova"/>
              <a:cs typeface="Proxima Nova"/>
              <a:sym typeface="Proxima Nova"/>
            </a:endParaRPr>
          </a:p>
        </p:txBody>
      </p:sp>
      <p:sp>
        <p:nvSpPr>
          <p:cNvPr id="508" name="Google Shape;508;p75"/>
          <p:cNvSpPr txBox="1"/>
          <p:nvPr/>
        </p:nvSpPr>
        <p:spPr>
          <a:xfrm>
            <a:off x="311700" y="1809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Goal Detection LDR</a:t>
            </a:r>
            <a:endParaRPr>
              <a:latin typeface="Proxima Nova"/>
              <a:ea typeface="Proxima Nova"/>
              <a:cs typeface="Proxima Nova"/>
              <a:sym typeface="Proxima Nova"/>
            </a:endParaRPr>
          </a:p>
        </p:txBody>
      </p:sp>
      <p:sp>
        <p:nvSpPr>
          <p:cNvPr id="509" name="Google Shape;509;p75"/>
          <p:cNvSpPr txBox="1"/>
          <p:nvPr/>
        </p:nvSpPr>
        <p:spPr>
          <a:xfrm>
            <a:off x="311700" y="2794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Blower Fan Power Control</a:t>
            </a:r>
            <a:endParaRPr>
              <a:latin typeface="Proxima Nova"/>
              <a:ea typeface="Proxima Nova"/>
              <a:cs typeface="Proxima Nova"/>
              <a:sym typeface="Proxima Nova"/>
            </a:endParaRPr>
          </a:p>
        </p:txBody>
      </p:sp>
      <p:sp>
        <p:nvSpPr>
          <p:cNvPr id="510" name="Google Shape;510;p75"/>
          <p:cNvSpPr txBox="1"/>
          <p:nvPr/>
        </p:nvSpPr>
        <p:spPr>
          <a:xfrm>
            <a:off x="311700" y="3123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Buck Converter</a:t>
            </a:r>
            <a:endParaRPr>
              <a:latin typeface="Proxima Nova"/>
              <a:ea typeface="Proxima Nova"/>
              <a:cs typeface="Proxima Nova"/>
              <a:sym typeface="Proxima Nova"/>
            </a:endParaRPr>
          </a:p>
        </p:txBody>
      </p:sp>
      <p:pic>
        <p:nvPicPr>
          <p:cNvPr id="511" name="Google Shape;511;p75"/>
          <p:cNvPicPr preferRelativeResize="0"/>
          <p:nvPr/>
        </p:nvPicPr>
        <p:blipFill rotWithShape="1">
          <a:blip r:embed="rId3">
            <a:alphaModFix/>
          </a:blip>
          <a:srcRect b="68099" l="37819" r="47802" t="16598"/>
          <a:stretch/>
        </p:blipFill>
        <p:spPr>
          <a:xfrm>
            <a:off x="4572000" y="871488"/>
            <a:ext cx="4260301" cy="3400516"/>
          </a:xfrm>
          <a:prstGeom prst="rect">
            <a:avLst/>
          </a:prstGeom>
          <a:noFill/>
          <a:ln>
            <a:noFill/>
          </a:ln>
          <a:effectLst>
            <a:outerShdw blurRad="57150" rotWithShape="0" algn="bl" dir="2640000" dist="47625">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Prototyping Progress</a:t>
            </a:r>
            <a:endParaRPr/>
          </a:p>
        </p:txBody>
      </p:sp>
      <p:sp>
        <p:nvSpPr>
          <p:cNvPr id="517" name="Google Shape;517;p76"/>
          <p:cNvSpPr txBox="1"/>
          <p:nvPr/>
        </p:nvSpPr>
        <p:spPr>
          <a:xfrm>
            <a:off x="311700" y="1152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LED Matrix</a:t>
            </a:r>
            <a:endParaRPr>
              <a:latin typeface="Proxima Nova"/>
              <a:ea typeface="Proxima Nova"/>
              <a:cs typeface="Proxima Nova"/>
              <a:sym typeface="Proxima Nova"/>
            </a:endParaRPr>
          </a:p>
        </p:txBody>
      </p:sp>
      <p:sp>
        <p:nvSpPr>
          <p:cNvPr id="518" name="Google Shape;518;p76"/>
          <p:cNvSpPr txBox="1"/>
          <p:nvPr/>
        </p:nvSpPr>
        <p:spPr>
          <a:xfrm>
            <a:off x="311700" y="1480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Score-Tracking Display (OLED)</a:t>
            </a:r>
            <a:endParaRPr>
              <a:latin typeface="Proxima Nova"/>
              <a:ea typeface="Proxima Nova"/>
              <a:cs typeface="Proxima Nova"/>
              <a:sym typeface="Proxima Nova"/>
            </a:endParaRPr>
          </a:p>
        </p:txBody>
      </p:sp>
      <p:sp>
        <p:nvSpPr>
          <p:cNvPr id="519" name="Google Shape;519;p76"/>
          <p:cNvSpPr txBox="1"/>
          <p:nvPr/>
        </p:nvSpPr>
        <p:spPr>
          <a:xfrm>
            <a:off x="311700" y="2137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Push Button Rotary Encoder</a:t>
            </a:r>
            <a:endParaRPr>
              <a:latin typeface="Proxima Nova"/>
              <a:ea typeface="Proxima Nova"/>
              <a:cs typeface="Proxima Nova"/>
              <a:sym typeface="Proxima Nova"/>
            </a:endParaRPr>
          </a:p>
        </p:txBody>
      </p:sp>
      <p:sp>
        <p:nvSpPr>
          <p:cNvPr id="520" name="Google Shape;520;p76"/>
          <p:cNvSpPr txBox="1"/>
          <p:nvPr/>
        </p:nvSpPr>
        <p:spPr>
          <a:xfrm>
            <a:off x="311700" y="2466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Hall Effect Sensor Matrix</a:t>
            </a:r>
            <a:endParaRPr>
              <a:latin typeface="Proxima Nova"/>
              <a:ea typeface="Proxima Nova"/>
              <a:cs typeface="Proxima Nova"/>
              <a:sym typeface="Proxima Nova"/>
            </a:endParaRPr>
          </a:p>
        </p:txBody>
      </p:sp>
      <p:sp>
        <p:nvSpPr>
          <p:cNvPr id="521" name="Google Shape;521;p76"/>
          <p:cNvSpPr txBox="1"/>
          <p:nvPr/>
        </p:nvSpPr>
        <p:spPr>
          <a:xfrm>
            <a:off x="311700" y="1809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Goal Detection LDR</a:t>
            </a:r>
            <a:endParaRPr>
              <a:latin typeface="Proxima Nova"/>
              <a:ea typeface="Proxima Nova"/>
              <a:cs typeface="Proxima Nova"/>
              <a:sym typeface="Proxima Nova"/>
            </a:endParaRPr>
          </a:p>
        </p:txBody>
      </p:sp>
      <p:sp>
        <p:nvSpPr>
          <p:cNvPr id="522" name="Google Shape;522;p76"/>
          <p:cNvSpPr txBox="1"/>
          <p:nvPr/>
        </p:nvSpPr>
        <p:spPr>
          <a:xfrm>
            <a:off x="311700" y="2794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Blower Fan Power Control</a:t>
            </a:r>
            <a:endParaRPr>
              <a:latin typeface="Proxima Nova"/>
              <a:ea typeface="Proxima Nova"/>
              <a:cs typeface="Proxima Nova"/>
              <a:sym typeface="Proxima Nova"/>
            </a:endParaRPr>
          </a:p>
        </p:txBody>
      </p:sp>
      <p:sp>
        <p:nvSpPr>
          <p:cNvPr id="523" name="Google Shape;523;p76"/>
          <p:cNvSpPr txBox="1"/>
          <p:nvPr/>
        </p:nvSpPr>
        <p:spPr>
          <a:xfrm>
            <a:off x="311700" y="31234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Buck Converter</a:t>
            </a:r>
            <a:endParaRPr>
              <a:latin typeface="Proxima Nova"/>
              <a:ea typeface="Proxima Nova"/>
              <a:cs typeface="Proxima Nova"/>
              <a:sym typeface="Proxima Nova"/>
            </a:endParaRPr>
          </a:p>
        </p:txBody>
      </p:sp>
      <p:sp>
        <p:nvSpPr>
          <p:cNvPr id="524" name="Google Shape;524;p76"/>
          <p:cNvSpPr txBox="1"/>
          <p:nvPr/>
        </p:nvSpPr>
        <p:spPr>
          <a:xfrm>
            <a:off x="311700" y="3451975"/>
            <a:ext cx="4260300" cy="328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Proxima Nova"/>
              <a:buChar char="●"/>
            </a:pPr>
            <a:r>
              <a:rPr lang="en" sz="1800">
                <a:solidFill>
                  <a:schemeClr val="accent3"/>
                </a:solidFill>
                <a:latin typeface="Proxima Nova"/>
                <a:ea typeface="Proxima Nova"/>
                <a:cs typeface="Proxima Nova"/>
                <a:sym typeface="Proxima Nova"/>
              </a:rPr>
              <a:t>Microcontroller</a:t>
            </a:r>
            <a:endParaRPr>
              <a:latin typeface="Proxima Nova"/>
              <a:ea typeface="Proxima Nova"/>
              <a:cs typeface="Proxima Nova"/>
              <a:sym typeface="Proxima Nova"/>
            </a:endParaRPr>
          </a:p>
        </p:txBody>
      </p:sp>
      <p:pic>
        <p:nvPicPr>
          <p:cNvPr id="525" name="Google Shape;525;p76"/>
          <p:cNvPicPr preferRelativeResize="0"/>
          <p:nvPr/>
        </p:nvPicPr>
        <p:blipFill rotWithShape="1">
          <a:blip r:embed="rId3">
            <a:alphaModFix/>
          </a:blip>
          <a:srcRect b="38794" l="37336" r="42955" t="39785"/>
          <a:stretch/>
        </p:blipFill>
        <p:spPr>
          <a:xfrm>
            <a:off x="4572000" y="835350"/>
            <a:ext cx="4260301" cy="3472800"/>
          </a:xfrm>
          <a:prstGeom prst="rect">
            <a:avLst/>
          </a:prstGeom>
          <a:noFill/>
          <a:ln>
            <a:noFill/>
          </a:ln>
          <a:effectLst>
            <a:outerShdw blurRad="57150" rotWithShape="0" algn="bl" dir="2640000" dist="47625">
              <a:srgbClr val="000000">
                <a:alpha val="5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7"/>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Software Development Status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Development Status</a:t>
            </a:r>
            <a:endParaRPr/>
          </a:p>
        </p:txBody>
      </p:sp>
      <p:graphicFrame>
        <p:nvGraphicFramePr>
          <p:cNvPr id="536" name="Google Shape;536;p78"/>
          <p:cNvGraphicFramePr/>
          <p:nvPr/>
        </p:nvGraphicFramePr>
        <p:xfrm>
          <a:off x="311700" y="1152550"/>
          <a:ext cx="3000000" cy="3000000"/>
        </p:xfrm>
        <a:graphic>
          <a:graphicData uri="http://schemas.openxmlformats.org/drawingml/2006/table">
            <a:tbl>
              <a:tblPr>
                <a:noFill/>
                <a:tableStyleId>{7769C78E-366F-4158-B105-C85F3A4779A2}</a:tableStyleId>
              </a:tblPr>
              <a:tblGrid>
                <a:gridCol w="4260300"/>
                <a:gridCol w="4260300"/>
              </a:tblGrid>
              <a:tr h="334800">
                <a:tc>
                  <a:txBody>
                    <a:bodyPr/>
                    <a:lstStyle/>
                    <a:p>
                      <a:pPr indent="0" lvl="0" marL="0" rtl="0" algn="l">
                        <a:spcBef>
                          <a:spcPts val="0"/>
                        </a:spcBef>
                        <a:spcAft>
                          <a:spcPts val="0"/>
                        </a:spcAft>
                        <a:buNone/>
                      </a:pPr>
                      <a:r>
                        <a:rPr b="1" lang="en" sz="1600">
                          <a:solidFill>
                            <a:schemeClr val="lt1"/>
                          </a:solidFill>
                          <a:latin typeface="Proxima Nova"/>
                          <a:ea typeface="Proxima Nova"/>
                          <a:cs typeface="Proxima Nova"/>
                          <a:sym typeface="Proxima Nova"/>
                        </a:rPr>
                        <a:t>Software Component</a:t>
                      </a:r>
                      <a:endParaRPr b="1" sz="1600">
                        <a:solidFill>
                          <a:schemeClr val="lt1"/>
                        </a:solidFill>
                        <a:latin typeface="Proxima Nova"/>
                        <a:ea typeface="Proxima Nova"/>
                        <a:cs typeface="Proxima Nova"/>
                        <a:sym typeface="Proxima Nova"/>
                      </a:endParaRPr>
                    </a:p>
                  </a:txBody>
                  <a:tcPr marT="64000" marB="64000" marR="64000" marL="64000">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600">
                          <a:solidFill>
                            <a:schemeClr val="lt1"/>
                          </a:solidFill>
                          <a:latin typeface="Proxima Nova"/>
                          <a:ea typeface="Proxima Nova"/>
                          <a:cs typeface="Proxima Nova"/>
                          <a:sym typeface="Proxima Nova"/>
                        </a:rPr>
                        <a:t>Status</a:t>
                      </a:r>
                      <a:endParaRPr b="1" sz="1600">
                        <a:solidFill>
                          <a:schemeClr val="lt1"/>
                        </a:solidFill>
                        <a:latin typeface="Proxima Nova"/>
                        <a:ea typeface="Proxima Nova"/>
                        <a:cs typeface="Proxima Nova"/>
                        <a:sym typeface="Proxima Nova"/>
                      </a:endParaRPr>
                    </a:p>
                  </a:txBody>
                  <a:tcPr marT="64000" marB="64000" marR="64000" marL="64000">
                    <a:lnB cap="flat" cmpd="sng" w="9525">
                      <a:solidFill>
                        <a:srgbClr val="9E9E9E"/>
                      </a:solidFill>
                      <a:prstDash val="solid"/>
                      <a:round/>
                      <a:headEnd len="sm" w="sm" type="none"/>
                      <a:tailEnd len="sm" w="sm" type="none"/>
                    </a:lnB>
                    <a:solidFill>
                      <a:schemeClr val="dk1"/>
                    </a:solidFill>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LED Matrix Driver</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Completed</a:t>
                      </a:r>
                      <a:r>
                        <a:rPr b="1" i="1" lang="en" sz="1600">
                          <a:solidFill>
                            <a:schemeClr val="accent3"/>
                          </a:solidFill>
                          <a:latin typeface="Proxima Nova"/>
                          <a:ea typeface="Proxima Nova"/>
                          <a:cs typeface="Proxima Nova"/>
                          <a:sym typeface="Proxima Nova"/>
                        </a:rPr>
                        <a:t>*</a:t>
                      </a:r>
                      <a:endParaRPr b="1" i="1"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Score-Tracking Display Driver</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Completed</a:t>
                      </a:r>
                      <a:r>
                        <a:rPr b="1" i="1" lang="en" sz="1600">
                          <a:solidFill>
                            <a:schemeClr val="accent3"/>
                          </a:solidFill>
                          <a:latin typeface="Proxima Nova"/>
                          <a:ea typeface="Proxima Nova"/>
                          <a:cs typeface="Proxima Nova"/>
                          <a:sym typeface="Proxima Nova"/>
                        </a:rPr>
                        <a:t>*</a:t>
                      </a:r>
                      <a:endParaRPr b="1" i="1"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State Machine</a:t>
                      </a:r>
                      <a:endParaRPr sz="1600">
                        <a:solidFill>
                          <a:schemeClr val="accent3"/>
                        </a:solidFill>
                        <a:latin typeface="Proxima Nova"/>
                        <a:ea typeface="Proxima Nova"/>
                        <a:cs typeface="Proxima Nova"/>
                        <a:sym typeface="Proxima Nova"/>
                      </a:endParaRPr>
                    </a:p>
                  </a:txBody>
                  <a:tcPr marT="64000" marB="64000" marR="64000" marL="64000">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In Development</a:t>
                      </a:r>
                      <a:endParaRPr b="1" i="1" sz="1600">
                        <a:solidFill>
                          <a:schemeClr val="accent3"/>
                        </a:solidFill>
                        <a:latin typeface="Proxima Nova"/>
                        <a:ea typeface="Proxima Nova"/>
                        <a:cs typeface="Proxima Nova"/>
                        <a:sym typeface="Proxima Nova"/>
                      </a:endParaRPr>
                    </a:p>
                  </a:txBody>
                  <a:tcPr marT="64000" marB="64000" marR="64000" marL="64000">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Goal Detection Driver</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In Development</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Push Button Rotary Encoder Driver</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Not yet started</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Hall Effect Sensor Matrix Driver</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Not yet started</a:t>
                      </a:r>
                      <a:endParaRPr sz="1600">
                        <a:solidFill>
                          <a:schemeClr val="accent3"/>
                        </a:solidFill>
                        <a:latin typeface="Proxima Nova"/>
                        <a:ea typeface="Proxima Nova"/>
                        <a:cs typeface="Proxima Nova"/>
                        <a:sym typeface="Proxima Nova"/>
                      </a:endParaRPr>
                    </a:p>
                  </a:txBody>
                  <a:tcPr marT="64000" marB="64000" marR="64000" marL="6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8650">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Blower Fan Power Control Driver</a:t>
                      </a:r>
                      <a:endParaRPr sz="1600">
                        <a:solidFill>
                          <a:schemeClr val="accent3"/>
                        </a:solidFill>
                        <a:latin typeface="Proxima Nova"/>
                        <a:ea typeface="Proxima Nova"/>
                        <a:cs typeface="Proxima Nova"/>
                        <a:sym typeface="Proxima Nova"/>
                      </a:endParaRPr>
                    </a:p>
                  </a:txBody>
                  <a:tcPr marT="64000" marB="64000" marR="64000" marL="64000">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600">
                          <a:solidFill>
                            <a:schemeClr val="accent3"/>
                          </a:solidFill>
                          <a:latin typeface="Proxima Nova"/>
                          <a:ea typeface="Proxima Nova"/>
                          <a:cs typeface="Proxima Nova"/>
                          <a:sym typeface="Proxima Nova"/>
                        </a:rPr>
                        <a:t>Not yet started</a:t>
                      </a:r>
                      <a:endParaRPr sz="1600">
                        <a:solidFill>
                          <a:schemeClr val="accent3"/>
                        </a:solidFill>
                        <a:latin typeface="Proxima Nova"/>
                        <a:ea typeface="Proxima Nova"/>
                        <a:cs typeface="Proxima Nova"/>
                        <a:sym typeface="Proxima Nova"/>
                      </a:endParaRPr>
                    </a:p>
                  </a:txBody>
                  <a:tcPr marT="64000" marB="64000" marR="64000" marL="64000">
                    <a:lnT cap="flat" cmpd="sng" w="9525">
                      <a:solidFill>
                        <a:srgbClr val="9E9E9E"/>
                      </a:solidFill>
                      <a:prstDash val="solid"/>
                      <a:round/>
                      <a:headEnd len="sm" w="sm" type="none"/>
                      <a:tailEnd len="sm" w="sm" type="none"/>
                    </a:lnT>
                  </a:tcPr>
                </a:tc>
              </a:tr>
            </a:tbl>
          </a:graphicData>
        </a:graphic>
      </p:graphicFrame>
      <p:sp>
        <p:nvSpPr>
          <p:cNvPr id="537" name="Google Shape;537;p78"/>
          <p:cNvSpPr txBox="1"/>
          <p:nvPr/>
        </p:nvSpPr>
        <p:spPr>
          <a:xfrm>
            <a:off x="311700" y="4374600"/>
            <a:ext cx="8520600" cy="3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i="1" lang="en">
                <a:solidFill>
                  <a:schemeClr val="accent3"/>
                </a:solidFill>
                <a:latin typeface="Proxima Nova"/>
                <a:ea typeface="Proxima Nova"/>
                <a:cs typeface="Proxima Nova"/>
                <a:sym typeface="Proxima Nova"/>
              </a:rPr>
              <a:t>*</a:t>
            </a:r>
            <a:r>
              <a:rPr i="1" lang="en">
                <a:solidFill>
                  <a:schemeClr val="accent3"/>
                </a:solidFill>
                <a:latin typeface="Proxima Nova"/>
                <a:ea typeface="Proxima Nova"/>
                <a:cs typeface="Proxima Nova"/>
                <a:sym typeface="Proxima Nova"/>
              </a:rPr>
              <a:t> Requires further testing with new microcontroller hardware</a:t>
            </a:r>
            <a:endParaRPr i="1" sz="1000">
              <a:latin typeface="Proxima Nova"/>
              <a:ea typeface="Proxima Nova"/>
              <a:cs typeface="Proxima Nova"/>
              <a:sym typeface="Proxima Nov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9"/>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Project Timeline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Time</a:t>
            </a:r>
            <a:r>
              <a:rPr lang="en"/>
              <a:t>line</a:t>
            </a:r>
            <a:endParaRPr/>
          </a:p>
        </p:txBody>
      </p:sp>
      <p:graphicFrame>
        <p:nvGraphicFramePr>
          <p:cNvPr id="548" name="Google Shape;548;p80"/>
          <p:cNvGraphicFramePr/>
          <p:nvPr/>
        </p:nvGraphicFramePr>
        <p:xfrm>
          <a:off x="257175" y="1442125"/>
          <a:ext cx="3000000" cy="3000000"/>
        </p:xfrm>
        <a:graphic>
          <a:graphicData uri="http://schemas.openxmlformats.org/drawingml/2006/table">
            <a:tbl>
              <a:tblPr>
                <a:noFill/>
                <a:tableStyleId>{8CFB336A-A1E8-4013-9C26-15A847C63EC9}</a:tableStyleId>
              </a:tblPr>
              <a:tblGrid>
                <a:gridCol w="2200275"/>
                <a:gridCol w="714375"/>
                <a:gridCol w="714375"/>
                <a:gridCol w="714375"/>
                <a:gridCol w="714375"/>
                <a:gridCol w="714375"/>
                <a:gridCol w="714375"/>
                <a:gridCol w="714375"/>
                <a:gridCol w="714375"/>
                <a:gridCol w="714375"/>
              </a:tblGrid>
              <a:tr h="219075">
                <a:tc>
                  <a:txBody>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Goal</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8</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9</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10</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11</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12</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13</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14</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15</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Week 16</a:t>
                      </a:r>
                      <a:endParaRPr b="1" sz="1200">
                        <a:solidFill>
                          <a:srgbClr val="FFFFFF"/>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00000"/>
                    </a:solidFill>
                  </a:tcPr>
                </a:tc>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Driver Firmware Development</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gridSpan="7">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Table Construction at BIDC</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hMerge="1"/>
                <a:tc gridSpan="6">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Sensor PCB Assembly</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hMerge="1"/>
                <a:tc gridSpan="6">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State Machine Iteration</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hMerge="1"/>
                <a:tc hMerge="1"/>
                <a:tc hMerge="1"/>
                <a:tc hMerge="1"/>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Small-Scale Integration Testing</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hMerge="1"/>
                <a:tc gridSpan="5">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Full Table Assembly</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gridSpan="4">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Full-Scale Integration Testing</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4">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r>
              <a:tr h="219075">
                <a:tc>
                  <a:txBody>
                    <a:bodyPr/>
                    <a:lstStyle/>
                    <a:p>
                      <a:pPr indent="0" lvl="0" marL="0" rtl="0" algn="l">
                        <a:lnSpc>
                          <a:spcPct val="115000"/>
                        </a:lnSpc>
                        <a:spcBef>
                          <a:spcPts val="0"/>
                        </a:spcBef>
                        <a:spcAft>
                          <a:spcPts val="0"/>
                        </a:spcAft>
                        <a:buNone/>
                      </a:pPr>
                      <a:r>
                        <a:rPr b="1" lang="en" sz="1200">
                          <a:solidFill>
                            <a:srgbClr val="616161"/>
                          </a:solidFill>
                          <a:latin typeface="Proxima Nova"/>
                          <a:ea typeface="Proxima Nova"/>
                          <a:cs typeface="Proxima Nova"/>
                          <a:sym typeface="Proxima Nova"/>
                        </a:rPr>
                        <a:t>Work on Stretch Goals</a:t>
                      </a:r>
                      <a:endParaRPr b="1" sz="1200">
                        <a:solidFill>
                          <a:srgbClr val="616161"/>
                        </a:solidFill>
                        <a:latin typeface="Proxima Nova"/>
                        <a:ea typeface="Proxima Nova"/>
                        <a:cs typeface="Proxima Nova"/>
                        <a:sym typeface="Proxima Nova"/>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6">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hMerge="1"/>
                <a:tc hMerge="1"/>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285F4"/>
                    </a:solidFill>
                  </a:tcPr>
                </a:tc>
                <a:tc hMerge="1"/>
                <a:tc hMerge="1"/>
              </a:tr>
            </a:tbl>
          </a:graphicData>
        </a:graphic>
      </p:graphicFrame>
      <p:sp>
        <p:nvSpPr>
          <p:cNvPr id="549" name="Google Shape;549;p80"/>
          <p:cNvSpPr txBox="1"/>
          <p:nvPr/>
        </p:nvSpPr>
        <p:spPr>
          <a:xfrm rot="-660">
            <a:off x="6247792" y="4120239"/>
            <a:ext cx="1561800" cy="3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accent3"/>
                </a:solidFill>
                <a:latin typeface="Proxima Nova"/>
                <a:ea typeface="Proxima Nova"/>
                <a:cs typeface="Proxima Nova"/>
                <a:sym typeface="Proxima Nova"/>
              </a:rPr>
              <a:t>Thanksgiving Break</a:t>
            </a:r>
            <a:endParaRPr sz="1200">
              <a:solidFill>
                <a:schemeClr val="accent3"/>
              </a:solidFill>
              <a:latin typeface="Proxima Nova"/>
              <a:ea typeface="Proxima Nova"/>
              <a:cs typeface="Proxima Nova"/>
              <a:sym typeface="Proxima Nova"/>
            </a:endParaRPr>
          </a:p>
        </p:txBody>
      </p:sp>
      <p:cxnSp>
        <p:nvCxnSpPr>
          <p:cNvPr id="550" name="Google Shape;550;p80"/>
          <p:cNvCxnSpPr/>
          <p:nvPr/>
        </p:nvCxnSpPr>
        <p:spPr>
          <a:xfrm rot="10800000">
            <a:off x="7028700" y="3701375"/>
            <a:ext cx="0" cy="506700"/>
          </a:xfrm>
          <a:prstGeom prst="straightConnector1">
            <a:avLst/>
          </a:prstGeom>
          <a:noFill/>
          <a:ln cap="flat" cmpd="sng" w="19050">
            <a:solidFill>
              <a:schemeClr val="accent3"/>
            </a:solidFill>
            <a:prstDash val="solid"/>
            <a:round/>
            <a:headEnd len="med" w="med"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1"/>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Questions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Major Electrical Components</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Microcontroller</a:t>
            </a:r>
            <a:endParaRPr/>
          </a:p>
          <a:p>
            <a:pPr indent="-342900" lvl="0" marL="457200" rtl="0" algn="l">
              <a:lnSpc>
                <a:spcPct val="150000"/>
              </a:lnSpc>
              <a:spcBef>
                <a:spcPts val="0"/>
              </a:spcBef>
              <a:spcAft>
                <a:spcPts val="0"/>
              </a:spcAft>
              <a:buSzPts val="1800"/>
              <a:buChar char="●"/>
            </a:pPr>
            <a:r>
              <a:rPr lang="en"/>
              <a:t>RGB LEDs</a:t>
            </a:r>
            <a:endParaRPr/>
          </a:p>
          <a:p>
            <a:pPr indent="-342900" lvl="0" marL="457200" rtl="0" algn="l">
              <a:lnSpc>
                <a:spcPct val="150000"/>
              </a:lnSpc>
              <a:spcBef>
                <a:spcPts val="0"/>
              </a:spcBef>
              <a:spcAft>
                <a:spcPts val="0"/>
              </a:spcAft>
              <a:buSzPts val="1800"/>
              <a:buChar char="●"/>
            </a:pPr>
            <a:r>
              <a:rPr lang="en"/>
              <a:t>OLED Display</a:t>
            </a:r>
            <a:endParaRPr/>
          </a:p>
          <a:p>
            <a:pPr indent="-342900" lvl="0" marL="457200" rtl="0" algn="l">
              <a:lnSpc>
                <a:spcPct val="150000"/>
              </a:lnSpc>
              <a:spcBef>
                <a:spcPts val="0"/>
              </a:spcBef>
              <a:spcAft>
                <a:spcPts val="0"/>
              </a:spcAft>
              <a:buSzPts val="1800"/>
              <a:buChar char="●"/>
            </a:pPr>
            <a:r>
              <a:rPr lang="en"/>
              <a:t>Hall Effect Sensor</a:t>
            </a:r>
            <a:endParaRPr/>
          </a:p>
          <a:p>
            <a:pPr indent="-342900" lvl="0" marL="457200" rtl="0" algn="l">
              <a:lnSpc>
                <a:spcPct val="150000"/>
              </a:lnSpc>
              <a:spcBef>
                <a:spcPts val="0"/>
              </a:spcBef>
              <a:spcAft>
                <a:spcPts val="0"/>
              </a:spcAft>
              <a:buSzPts val="1800"/>
              <a:buChar char="●"/>
            </a:pPr>
            <a:r>
              <a:rPr lang="en"/>
              <a:t>Buck Converter</a:t>
            </a:r>
            <a:endParaRPr/>
          </a:p>
          <a:p>
            <a:pPr indent="-342900" lvl="0" marL="457200" rtl="0" algn="l">
              <a:lnSpc>
                <a:spcPct val="150000"/>
              </a:lnSpc>
              <a:spcBef>
                <a:spcPts val="0"/>
              </a:spcBef>
              <a:spcAft>
                <a:spcPts val="0"/>
              </a:spcAft>
              <a:buSzPts val="1800"/>
              <a:buChar char="●"/>
            </a:pPr>
            <a:r>
              <a:rPr lang="en"/>
              <a:t>EEPROM</a:t>
            </a:r>
            <a:endParaRPr/>
          </a:p>
          <a:p>
            <a:pPr indent="-342900" lvl="0" marL="457200" rtl="0" algn="l">
              <a:lnSpc>
                <a:spcPct val="150000"/>
              </a:lnSpc>
              <a:spcBef>
                <a:spcPts val="0"/>
              </a:spcBef>
              <a:spcAft>
                <a:spcPts val="0"/>
              </a:spcAft>
              <a:buSzPts val="1800"/>
              <a:buChar char="●"/>
            </a:pPr>
            <a:r>
              <a:rPr lang="en"/>
              <a:t>Power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Microcontroller</a:t>
            </a:r>
            <a:br>
              <a:rPr lang="en"/>
            </a:br>
            <a:r>
              <a:rPr lang="en"/>
              <a:t>STM32U585VIT6</a:t>
            </a:r>
            <a:br>
              <a:rPr lang="en"/>
            </a:br>
            <a:endParaRPr/>
          </a:p>
        </p:txBody>
      </p:sp>
      <p:sp>
        <p:nvSpPr>
          <p:cNvPr id="103" name="Google Shape;103;p20"/>
          <p:cNvSpPr txBox="1"/>
          <p:nvPr>
            <p:ph idx="1" type="body"/>
          </p:nvPr>
        </p:nvSpPr>
        <p:spPr>
          <a:xfrm>
            <a:off x="311700" y="1534250"/>
            <a:ext cx="6100200" cy="3034500"/>
          </a:xfrm>
          <a:prstGeom prst="rect">
            <a:avLst/>
          </a:prstGeom>
        </p:spPr>
        <p:txBody>
          <a:bodyPr anchorCtr="0" anchor="t" bIns="91425" lIns="91425" spcFirstLastPara="1" rIns="91425" wrap="square" tIns="91425">
            <a:normAutofit lnSpcReduction="20000"/>
          </a:bodyPr>
          <a:lstStyle/>
          <a:p>
            <a:pPr indent="-342900" lvl="0" marL="457200" rtl="0" algn="l">
              <a:lnSpc>
                <a:spcPct val="200000"/>
              </a:lnSpc>
              <a:spcBef>
                <a:spcPts val="0"/>
              </a:spcBef>
              <a:spcAft>
                <a:spcPts val="0"/>
              </a:spcAft>
              <a:buSzPts val="1800"/>
              <a:buChar char="●"/>
            </a:pPr>
            <a:r>
              <a:rPr lang="en"/>
              <a:t>Familiarity and support of the ecosystem</a:t>
            </a:r>
            <a:endParaRPr/>
          </a:p>
          <a:p>
            <a:pPr indent="-342900" lvl="0" marL="457200" rtl="0" algn="l">
              <a:lnSpc>
                <a:spcPct val="200000"/>
              </a:lnSpc>
              <a:spcBef>
                <a:spcPts val="0"/>
              </a:spcBef>
              <a:spcAft>
                <a:spcPts val="0"/>
              </a:spcAft>
              <a:buSzPts val="1800"/>
              <a:buChar char="●"/>
            </a:pPr>
            <a:r>
              <a:rPr lang="en"/>
              <a:t>Reasonable Operating Frequency of </a:t>
            </a:r>
            <a:r>
              <a:rPr lang="en" u="sng"/>
              <a:t>160 MHz</a:t>
            </a:r>
            <a:endParaRPr u="sng"/>
          </a:p>
          <a:p>
            <a:pPr indent="-342900" lvl="0" marL="457200" rtl="0" algn="l">
              <a:lnSpc>
                <a:spcPct val="200000"/>
              </a:lnSpc>
              <a:spcBef>
                <a:spcPts val="0"/>
              </a:spcBef>
              <a:spcAft>
                <a:spcPts val="0"/>
              </a:spcAft>
              <a:buSzPts val="1800"/>
              <a:buChar char="●"/>
            </a:pPr>
            <a:r>
              <a:rPr lang="en"/>
              <a:t>Large Flash Size of </a:t>
            </a:r>
            <a:r>
              <a:rPr lang="en" u="sng"/>
              <a:t>2048 kB</a:t>
            </a:r>
            <a:endParaRPr u="sng"/>
          </a:p>
          <a:p>
            <a:pPr indent="-342900" lvl="0" marL="457200" rtl="0" algn="l">
              <a:lnSpc>
                <a:spcPct val="200000"/>
              </a:lnSpc>
              <a:spcBef>
                <a:spcPts val="0"/>
              </a:spcBef>
              <a:spcAft>
                <a:spcPts val="0"/>
              </a:spcAft>
              <a:buSzPts val="1800"/>
              <a:buChar char="●"/>
            </a:pPr>
            <a:r>
              <a:rPr lang="en"/>
              <a:t>83 Total I/Os (&gt; 73 GPIO Pins)</a:t>
            </a:r>
            <a:endParaRPr/>
          </a:p>
          <a:p>
            <a:pPr indent="-342900" lvl="0" marL="457200" rtl="0" algn="l">
              <a:lnSpc>
                <a:spcPct val="200000"/>
              </a:lnSpc>
              <a:spcBef>
                <a:spcPts val="0"/>
              </a:spcBef>
              <a:spcAft>
                <a:spcPts val="0"/>
              </a:spcAft>
              <a:buSzPts val="1800"/>
              <a:buChar char="●"/>
            </a:pPr>
            <a:r>
              <a:rPr lang="en"/>
              <a:t>3.3V Operating Voltage (19.5 uA/MHz)</a:t>
            </a:r>
            <a:endParaRPr/>
          </a:p>
          <a:p>
            <a:pPr indent="-342900" lvl="0" marL="457200" rtl="0" algn="l">
              <a:lnSpc>
                <a:spcPct val="200000"/>
              </a:lnSpc>
              <a:spcBef>
                <a:spcPts val="0"/>
              </a:spcBef>
              <a:spcAft>
                <a:spcPts val="0"/>
              </a:spcAft>
              <a:buSzPts val="1800"/>
              <a:buChar char="●"/>
            </a:pPr>
            <a:r>
              <a:rPr lang="en"/>
              <a:t>Standby mode that runs on 210 nA</a:t>
            </a:r>
            <a:endParaRPr/>
          </a:p>
        </p:txBody>
      </p:sp>
      <p:pic>
        <p:nvPicPr>
          <p:cNvPr id="104" name="Google Shape;104;p20"/>
          <p:cNvPicPr preferRelativeResize="0"/>
          <p:nvPr/>
        </p:nvPicPr>
        <p:blipFill>
          <a:blip r:embed="rId3">
            <a:alphaModFix/>
          </a:blip>
          <a:stretch>
            <a:fillRect/>
          </a:stretch>
        </p:blipFill>
        <p:spPr>
          <a:xfrm>
            <a:off x="6609025" y="1939863"/>
            <a:ext cx="2223275" cy="2223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91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RGB LEDs</a:t>
            </a:r>
            <a:br>
              <a:rPr lang="en"/>
            </a:br>
            <a:r>
              <a:rPr lang="en"/>
              <a:t>WS2812B</a:t>
            </a:r>
            <a:br>
              <a:rPr lang="en"/>
            </a:br>
            <a:endParaRPr/>
          </a:p>
        </p:txBody>
      </p:sp>
      <p:sp>
        <p:nvSpPr>
          <p:cNvPr id="110" name="Google Shape;110;p21"/>
          <p:cNvSpPr txBox="1"/>
          <p:nvPr>
            <p:ph idx="1" type="body"/>
          </p:nvPr>
        </p:nvSpPr>
        <p:spPr>
          <a:xfrm>
            <a:off x="311700" y="1534250"/>
            <a:ext cx="6100200" cy="30345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Common for individually addressable RGB LEDs</a:t>
            </a:r>
            <a:endParaRPr/>
          </a:p>
          <a:p>
            <a:pPr indent="-342900" lvl="0" marL="457200" rtl="0" algn="l">
              <a:lnSpc>
                <a:spcPct val="200000"/>
              </a:lnSpc>
              <a:spcBef>
                <a:spcPts val="0"/>
              </a:spcBef>
              <a:spcAft>
                <a:spcPts val="0"/>
              </a:spcAft>
              <a:buSzPts val="1800"/>
              <a:buChar char="●"/>
            </a:pPr>
            <a:r>
              <a:rPr lang="en"/>
              <a:t>Controlled with a custom serial protocol</a:t>
            </a:r>
            <a:endParaRPr/>
          </a:p>
          <a:p>
            <a:pPr indent="-342900" lvl="0" marL="457200" rtl="0" algn="l">
              <a:lnSpc>
                <a:spcPct val="200000"/>
              </a:lnSpc>
              <a:spcBef>
                <a:spcPts val="0"/>
              </a:spcBef>
              <a:spcAft>
                <a:spcPts val="0"/>
              </a:spcAft>
              <a:buSzPts val="1800"/>
              <a:buChar char="●"/>
            </a:pPr>
            <a:r>
              <a:rPr lang="en"/>
              <a:t>Very vibrant</a:t>
            </a:r>
            <a:endParaRPr/>
          </a:p>
          <a:p>
            <a:pPr indent="-342900" lvl="0" marL="457200" rtl="0" algn="l">
              <a:lnSpc>
                <a:spcPct val="200000"/>
              </a:lnSpc>
              <a:spcBef>
                <a:spcPts val="0"/>
              </a:spcBef>
              <a:spcAft>
                <a:spcPts val="0"/>
              </a:spcAft>
              <a:buSzPts val="1800"/>
              <a:buChar char="●"/>
            </a:pPr>
            <a:r>
              <a:rPr lang="en"/>
              <a:t>Relatively</a:t>
            </a:r>
            <a:r>
              <a:rPr lang="en"/>
              <a:t> cheap</a:t>
            </a:r>
            <a:endParaRPr/>
          </a:p>
          <a:p>
            <a:pPr indent="-342900" lvl="0" marL="457200" rtl="0" algn="l">
              <a:lnSpc>
                <a:spcPct val="200000"/>
              </a:lnSpc>
              <a:spcBef>
                <a:spcPts val="0"/>
              </a:spcBef>
              <a:spcAft>
                <a:spcPts val="0"/>
              </a:spcAft>
              <a:buSzPts val="1800"/>
              <a:buChar char="●"/>
            </a:pPr>
            <a:r>
              <a:rPr lang="en"/>
              <a:t>5V Operating Voltage</a:t>
            </a:r>
            <a:endParaRPr/>
          </a:p>
        </p:txBody>
      </p:sp>
      <p:pic>
        <p:nvPicPr>
          <p:cNvPr id="111" name="Google Shape;111;p21"/>
          <p:cNvPicPr preferRelativeResize="0"/>
          <p:nvPr/>
        </p:nvPicPr>
        <p:blipFill>
          <a:blip r:embed="rId3">
            <a:alphaModFix/>
          </a:blip>
          <a:stretch>
            <a:fillRect/>
          </a:stretch>
        </p:blipFill>
        <p:spPr>
          <a:xfrm>
            <a:off x="6652500" y="1961600"/>
            <a:ext cx="2179800" cy="2179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uck-It">
  <a:themeElements>
    <a:clrScheme name="Spearmint">
      <a:dk1>
        <a:srgbClr val="000000"/>
      </a:dk1>
      <a:lt1>
        <a:srgbClr val="FFFFFF"/>
      </a:lt1>
      <a:dk2>
        <a:srgbClr val="8E6F3E"/>
      </a:dk2>
      <a:lt2>
        <a:srgbClr val="DAAA00"/>
      </a:lt2>
      <a:accent1>
        <a:srgbClr val="555555"/>
      </a:accent1>
      <a:accent2>
        <a:srgbClr val="424242"/>
      </a:accent2>
      <a:accent3>
        <a:srgbClr val="616161"/>
      </a:accent3>
      <a:accent4>
        <a:srgbClr val="999999"/>
      </a:accent4>
      <a:accent5>
        <a:srgbClr val="DDB945"/>
      </a:accent5>
      <a:accent6>
        <a:srgbClr val="CFB991"/>
      </a:accent6>
      <a:hlink>
        <a:srgbClr val="EBD99F"/>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